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84" r:id="rId13"/>
    <p:sldId id="285" r:id="rId14"/>
    <p:sldId id="286" r:id="rId15"/>
    <p:sldId id="287" r:id="rId16"/>
    <p:sldId id="269" r:id="rId17"/>
    <p:sldId id="271" r:id="rId18"/>
    <p:sldId id="270" r:id="rId19"/>
    <p:sldId id="289" r:id="rId20"/>
    <p:sldId id="273" r:id="rId21"/>
    <p:sldId id="256" r:id="rId22"/>
    <p:sldId id="288" r:id="rId23"/>
    <p:sldId id="278" r:id="rId24"/>
    <p:sldId id="274" r:id="rId25"/>
    <p:sldId id="281" r:id="rId26"/>
    <p:sldId id="282" r:id="rId27"/>
    <p:sldId id="283" r:id="rId28"/>
    <p:sldId id="276" r:id="rId29"/>
    <p:sldId id="275" r:id="rId30"/>
    <p:sldId id="291" r:id="rId31"/>
    <p:sldId id="290" r:id="rId32"/>
    <p:sldId id="266" r:id="rId33"/>
    <p:sldId id="277" r:id="rId34"/>
    <p:sldId id="292" r:id="rId35"/>
    <p:sldId id="279" r:id="rId36"/>
    <p:sldId id="272" r:id="rId37"/>
    <p:sldId id="293" r:id="rId38"/>
  </p:sldIdLst>
  <p:sldSz cx="9144000" cy="6858000" type="screen4x3"/>
  <p:notesSz cx="6858000" cy="9144000"/>
  <p:custShowLst>
    <p:custShow name="Произвольный показ 1" id="0">
      <p:sldLst>
        <p:sld r:id="rId2"/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  <p:sld r:id="rId15"/>
        <p:sld r:id="rId16"/>
        <p:sld r:id="rId17"/>
        <p:sld r:id="rId18"/>
        <p:sld r:id="rId19"/>
        <p:sld r:id="rId20"/>
        <p:sld r:id="rId21"/>
        <p:sld r:id="rId22"/>
        <p:sld r:id="rId23"/>
        <p:sld r:id="rId24"/>
        <p:sld r:id="rId25"/>
        <p:sld r:id="rId26"/>
        <p:sld r:id="rId27"/>
        <p:sld r:id="rId28"/>
        <p:sld r:id="rId29"/>
        <p:sld r:id="rId30"/>
        <p:sld r:id="rId31"/>
        <p:sld r:id="rId32"/>
        <p:sld r:id="rId33"/>
        <p:sld r:id="rId34"/>
        <p:sld r:id="rId35"/>
        <p:sld r:id="rId36"/>
        <p:sld r:id="rId37"/>
      </p:sldLst>
    </p:custShow>
  </p:custShow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custShow id="0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39" autoAdjust="0"/>
  </p:normalViewPr>
  <p:slideViewPr>
    <p:cSldViewPr>
      <p:cViewPr varScale="1">
        <p:scale>
          <a:sx n="103" d="100"/>
          <a:sy n="103" d="100"/>
        </p:scale>
        <p:origin x="23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6FA2ACC-B024-4D7B-8AAD-6B3001523C76}" type="datetimeFigureOut">
              <a:rPr lang="pl-PL" smtClean="0"/>
              <a:pPr/>
              <a:t>2015-08-24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3028C783-235E-4C26-945E-D73C8DBE934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FA2ACC-B024-4D7B-8AAD-6B3001523C76}" type="datetimeFigureOut">
              <a:rPr lang="pl-PL" smtClean="0"/>
              <a:pPr/>
              <a:t>2015-08-24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28C783-235E-4C26-945E-D73C8DBE934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6FA2ACC-B024-4D7B-8AAD-6B3001523C76}" type="datetimeFigureOut">
              <a:rPr lang="pl-PL" smtClean="0"/>
              <a:pPr/>
              <a:t>2015-08-24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3028C783-235E-4C26-945E-D73C8DBE934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FA2ACC-B024-4D7B-8AAD-6B3001523C76}" type="datetimeFigureOut">
              <a:rPr lang="pl-PL" smtClean="0"/>
              <a:pPr/>
              <a:t>2015-08-24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28C783-235E-4C26-945E-D73C8DBE934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6FA2ACC-B024-4D7B-8AAD-6B3001523C76}" type="datetimeFigureOut">
              <a:rPr lang="pl-PL" smtClean="0"/>
              <a:pPr/>
              <a:t>2015-08-24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3028C783-235E-4C26-945E-D73C8DBE934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FA2ACC-B024-4D7B-8AAD-6B3001523C76}" type="datetimeFigureOut">
              <a:rPr lang="pl-PL" smtClean="0"/>
              <a:pPr/>
              <a:t>2015-08-24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28C783-235E-4C26-945E-D73C8DBE934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FA2ACC-B024-4D7B-8AAD-6B3001523C76}" type="datetimeFigureOut">
              <a:rPr lang="pl-PL" smtClean="0"/>
              <a:pPr/>
              <a:t>2015-08-24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28C783-235E-4C26-945E-D73C8DBE934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FA2ACC-B024-4D7B-8AAD-6B3001523C76}" type="datetimeFigureOut">
              <a:rPr lang="pl-PL" smtClean="0"/>
              <a:pPr/>
              <a:t>2015-08-24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28C783-235E-4C26-945E-D73C8DBE934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6FA2ACC-B024-4D7B-8AAD-6B3001523C76}" type="datetimeFigureOut">
              <a:rPr lang="pl-PL" smtClean="0"/>
              <a:pPr/>
              <a:t>2015-08-24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28C783-235E-4C26-945E-D73C8DBE934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FA2ACC-B024-4D7B-8AAD-6B3001523C76}" type="datetimeFigureOut">
              <a:rPr lang="pl-PL" smtClean="0"/>
              <a:pPr/>
              <a:t>2015-08-24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28C783-235E-4C26-945E-D73C8DBE934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FA2ACC-B024-4D7B-8AAD-6B3001523C76}" type="datetimeFigureOut">
              <a:rPr lang="pl-PL" smtClean="0"/>
              <a:pPr/>
              <a:t>2015-08-24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028C783-235E-4C26-945E-D73C8DBE934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6FA2ACC-B024-4D7B-8AAD-6B3001523C76}" type="datetimeFigureOut">
              <a:rPr lang="pl-PL" smtClean="0"/>
              <a:pPr/>
              <a:t>2015-08-24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028C783-235E-4C26-945E-D73C8DBE934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catholic.tomsk.ru/catechism/0123.ht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catholic.tomsk.ru/catechism/0123.ht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atholic.tomsk.ru/catechism/0222.htm" TargetMode="External"/><Relationship Id="rId2" Type="http://schemas.openxmlformats.org/officeDocument/2006/relationships/hyperlink" Target="http://catholic.tomsk.ru/catechism/0123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atholic.tomsk.ru/catechism/0122.htm" TargetMode="External"/><Relationship Id="rId5" Type="http://schemas.openxmlformats.org/officeDocument/2006/relationships/hyperlink" Target="http://catholic.tomsk.ru/catechism/0223.htm" TargetMode="External"/><Relationship Id="rId4" Type="http://schemas.openxmlformats.org/officeDocument/2006/relationships/hyperlink" Target="http://catholic.tomsk.ru/catechism/0112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0%D0%B8%D0%BC%D1%81%D0%BA%D0%BE-%D0%BA%D0%B0%D1%82%D0%BE%D0%BB%D0%B8%D1%87%D0%B5%D1%81%D0%BA%D0%B0%D1%8F_%D1%86%D0%B5%D1%80%D0%BA%D0%BE%D0%B2%D1%8C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hyperlink" Target="https://ru.wikipedia.org/wiki/%D0%9A%D0%B0%D1%82%D0%B5%D1%85%D0%B8%D0%B7%D0%B8%D1%81_%D0%9A%D0%B0%D1%82%D0%BE%D0%BB%D0%B8%D1%87%D0%B5%D1%81%D0%BA%D0%BE%D0%B9_%D1%86%D0%B5%D1%80%D0%BA%D0%B2%D0%B8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catholic.tomsk.ru/catechism/0113.htm" TargetMode="External"/><Relationship Id="rId2" Type="http://schemas.openxmlformats.org/officeDocument/2006/relationships/hyperlink" Target="http://catholic.tomsk.ru/catechism/0123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atholic.tomsk.ru/catechism/0221.htm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catholic.tomsk.ru/catechism/0321.htm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catholic.tomsk.ru/catechism/0321.htm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catholic.tomsk.ru/catechism/0123.htm" TargetMode="External"/><Relationship Id="rId2" Type="http://schemas.openxmlformats.org/officeDocument/2006/relationships/hyperlink" Target="http://catholic.tomsk.ru/catechism/0321.htm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catholic.tomsk.ru/catechism/0411.htm" TargetMode="External"/><Relationship Id="rId2" Type="http://schemas.openxmlformats.org/officeDocument/2006/relationships/hyperlink" Target="http://catholic.tomsk.ru/catechism/0221.ht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atholic.tomsk.ru/catechism/0123.htm" TargetMode="External"/><Relationship Id="rId5" Type="http://schemas.openxmlformats.org/officeDocument/2006/relationships/hyperlink" Target="http://catholic.tomsk.ru/catechism/0212.htm" TargetMode="External"/><Relationship Id="rId4" Type="http://schemas.openxmlformats.org/officeDocument/2006/relationships/hyperlink" Target="http://catholic.tomsk.ru/catechism/0122.htm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catholic.tomsk.ru/catechism/0211.htm" TargetMode="External"/><Relationship Id="rId2" Type="http://schemas.openxmlformats.org/officeDocument/2006/relationships/hyperlink" Target="http://catholic.tomsk.ru/catechism/0411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atholic.tomsk.ru/catechism/0123.htm" TargetMode="External"/><Relationship Id="rId4" Type="http://schemas.openxmlformats.org/officeDocument/2006/relationships/hyperlink" Target="http://catholic.tomsk.ru/catechism/0221.htm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ru/url?sa=t&amp;rct=j&amp;q=&amp;esrc=s&amp;source=web&amp;cd=4&amp;cad=rja&amp;uact=8&amp;ved=0CC4QFjAD&amp;url=http://biblehub.com/st/john/15.htm&amp;ei=Dw1IVMOTOaPiywPMpYLgAw&amp;usg=AFQjCNHgdCVuzgwaoVRzva2A60tzFvdn3A&amp;bvm=bv.77880786,d.bGQ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Богу Да ... Церкви нет ?!</a:t>
            </a: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11560" y="4869160"/>
            <a:ext cx="7084640" cy="1586576"/>
          </a:xfrm>
        </p:spPr>
        <p:txBody>
          <a:bodyPr/>
          <a:lstStyle/>
          <a:p>
            <a:endParaRPr lang="ru-RU" b="1" dirty="0" smtClean="0"/>
          </a:p>
          <a:p>
            <a:endParaRPr lang="pl-PL" dirty="0"/>
          </a:p>
        </p:txBody>
      </p:sp>
      <p:pic>
        <p:nvPicPr>
          <p:cNvPr id="16386" name="Picture 2" descr="http://socionics.kiev.ua/wp-content/uploads/2013/10/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628800"/>
            <a:ext cx="3600400" cy="47442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Где я могу сегодня найти БОГА?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16832"/>
            <a:ext cx="4114800" cy="4538904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вы Меня искали</a:t>
            </a:r>
            <a:r>
              <a:rPr lang="ru-RU" dirty="0" smtClean="0">
                <a:solidFill>
                  <a:srgbClr val="FF0000"/>
                </a:solidFill>
              </a:rPr>
              <a:t>?</a:t>
            </a:r>
            <a:r>
              <a:rPr lang="ru-RU" dirty="0" smtClean="0"/>
              <a:t>—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ответил Он. — </a:t>
            </a:r>
            <a:r>
              <a:rPr lang="ru-RU" b="1" u="sng" dirty="0" smtClean="0">
                <a:solidFill>
                  <a:srgbClr val="7030A0"/>
                </a:solidFill>
              </a:rPr>
              <a:t>Разве вы не знали</a:t>
            </a:r>
            <a:r>
              <a:rPr lang="ru-RU" dirty="0" smtClean="0"/>
              <a:t>, что </a:t>
            </a:r>
            <a:r>
              <a:rPr lang="ru-RU" b="1" dirty="0" smtClean="0">
                <a:solidFill>
                  <a:srgbClr val="0070C0"/>
                </a:solidFill>
              </a:rPr>
              <a:t>Я</a:t>
            </a:r>
            <a:r>
              <a:rPr lang="ru-RU" dirty="0" smtClean="0"/>
              <a:t> должен быть </a:t>
            </a:r>
            <a:r>
              <a:rPr lang="ru-RU" b="1" u="sng" dirty="0" smtClean="0">
                <a:solidFill>
                  <a:srgbClr val="0070C0"/>
                </a:solidFill>
              </a:rPr>
              <a:t>в доме Моего Отца</a:t>
            </a:r>
            <a:r>
              <a:rPr lang="ru-RU" sz="1600" dirty="0" smtClean="0">
                <a:solidFill>
                  <a:srgbClr val="0070C0"/>
                </a:solidFill>
              </a:rPr>
              <a:t>?</a:t>
            </a:r>
            <a:r>
              <a:rPr lang="ru-RU" sz="1600" dirty="0" smtClean="0"/>
              <a:t>»( от Луки 2:49)</a:t>
            </a:r>
          </a:p>
          <a:p>
            <a:endParaRPr lang="ru-RU" u="sng" dirty="0" smtClean="0"/>
          </a:p>
          <a:p>
            <a:r>
              <a:rPr lang="ru-RU" dirty="0" smtClean="0"/>
              <a:t>1. Вот, Я посылаю Ангела Моего, и он приготовит путь предо Мною, и </a:t>
            </a:r>
            <a:r>
              <a:rPr lang="ru-RU" b="1" u="sng" dirty="0" smtClean="0">
                <a:solidFill>
                  <a:srgbClr val="FF0000"/>
                </a:solidFill>
              </a:rPr>
              <a:t>внезапно придет </a:t>
            </a:r>
            <a:r>
              <a:rPr lang="ru-RU" dirty="0" smtClean="0"/>
              <a:t>в храм Свой </a:t>
            </a:r>
            <a:r>
              <a:rPr lang="ru-RU" b="1" dirty="0" smtClean="0"/>
              <a:t>Господь</a:t>
            </a:r>
            <a:r>
              <a:rPr lang="ru-RU" dirty="0" smtClean="0"/>
              <a:t>, Которого вы ищете, и Ангел завета, Которого вы желаете; вот, Он идет, говорит Господь Саваоф. (Малахия 3:1)</a:t>
            </a:r>
            <a:endParaRPr lang="pl-PL" dirty="0"/>
          </a:p>
        </p:txBody>
      </p:sp>
      <p:pic>
        <p:nvPicPr>
          <p:cNvPr id="22530" name="Picture 2" descr="http://www.verapravoslavnaya.ru/images/otrok-IIsus-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2276872"/>
            <a:ext cx="4608512" cy="34792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hram-ckb1rzd.prihod.ru/files/2013/07/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086" y="1365182"/>
            <a:ext cx="3309164" cy="2207834"/>
          </a:xfrm>
          <a:prstGeom prst="rect">
            <a:avLst/>
          </a:prstGeom>
          <a:noFill/>
        </p:spPr>
      </p:pic>
      <p:pic>
        <p:nvPicPr>
          <p:cNvPr id="25602" name="Picture 2" descr="http://catherine.spb.ru/audio/katech_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764704"/>
            <a:ext cx="3810000" cy="2533651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4872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 Что общего Богу                          с церковю?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420888"/>
            <a:ext cx="7239000" cy="4034848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Мужья, любите своих жен, </a:t>
            </a:r>
            <a:r>
              <a:rPr lang="ru-RU" sz="2800" b="1" dirty="0" smtClean="0"/>
              <a:t>как и </a:t>
            </a:r>
            <a:r>
              <a:rPr lang="ru-RU" sz="3200" b="1" u="sng" dirty="0" smtClean="0">
                <a:solidFill>
                  <a:srgbClr val="FF0000"/>
                </a:solidFill>
              </a:rPr>
              <a:t>Христос возлюбил Церковь </a:t>
            </a:r>
            <a:r>
              <a:rPr lang="ru-RU" sz="2800" b="1" dirty="0" smtClean="0"/>
              <a:t> и предал Себя за нее</a:t>
            </a:r>
            <a:r>
              <a:rPr lang="ru-RU" dirty="0" smtClean="0"/>
              <a:t>, чтобы освятить ее, очистив банею водною посредством слова; </a:t>
            </a:r>
            <a:r>
              <a:rPr lang="ru-RU" sz="3200" b="1" u="sng" dirty="0" smtClean="0"/>
              <a:t>чтобы представить ее Себе славною Церковью</a:t>
            </a:r>
            <a:r>
              <a:rPr lang="ru-RU" dirty="0" smtClean="0"/>
              <a:t>, не имеющею пятна, или порока, или чего-либо подобного, но дабы она была свята и непорочна. (Посл. к Ефесянам 5:25-27) </a:t>
            </a:r>
          </a:p>
          <a:p>
            <a:r>
              <a:rPr lang="ru-RU" i="1" dirty="0" smtClean="0"/>
              <a:t>О Божия Церковь, ты – наилучшая Мать, ты одна умеешь воспитывать и выращивать душу</a:t>
            </a:r>
            <a:r>
              <a:rPr lang="ru-RU" dirty="0" smtClean="0"/>
              <a:t> (Дн. 197).                                        </a:t>
            </a:r>
            <a:r>
              <a:rPr lang="ru-RU" b="1" i="1" dirty="0" smtClean="0">
                <a:solidFill>
                  <a:srgbClr val="0070C0"/>
                </a:solidFill>
              </a:rPr>
              <a:t>Святость или </a:t>
            </a:r>
            <a:r>
              <a:rPr lang="ru-RU" b="1" i="1" u="sng" dirty="0" smtClean="0">
                <a:solidFill>
                  <a:srgbClr val="7030A0"/>
                </a:solidFill>
              </a:rPr>
              <a:t>грех каждой души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i="1" dirty="0" smtClean="0"/>
              <a:t>в отдельности </a:t>
            </a:r>
            <a:r>
              <a:rPr lang="ru-RU" b="1" i="1" u="sng" dirty="0" smtClean="0">
                <a:solidFill>
                  <a:srgbClr val="FF0000"/>
                </a:solidFill>
              </a:rPr>
              <a:t>сказывается на всей Церкви</a:t>
            </a:r>
            <a:r>
              <a:rPr lang="ru-RU" i="1" dirty="0" smtClean="0"/>
              <a:t>. </a:t>
            </a:r>
            <a:r>
              <a:rPr lang="ru-RU" dirty="0" smtClean="0"/>
              <a:t> (Дн. 1475).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II. Церковь — Тело Христово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412776"/>
            <a:ext cx="4104456" cy="5042960"/>
          </a:xfrm>
        </p:spPr>
        <p:txBody>
          <a:bodyPr>
            <a:normAutofit fontScale="47500" lnSpcReduction="20000"/>
          </a:bodyPr>
          <a:lstStyle/>
          <a:p>
            <a:r>
              <a:rPr lang="ru-RU" b="1" i="1" dirty="0" smtClean="0"/>
              <a:t>Церковь есть общение с Иисусом</a:t>
            </a:r>
            <a:endParaRPr lang="pl-PL" dirty="0" smtClean="0"/>
          </a:p>
          <a:p>
            <a:r>
              <a:rPr lang="ru-RU" i="1" dirty="0" smtClean="0"/>
              <a:t>С самого начала Иисус сделал учеников участниками Своей жизни</a:t>
            </a:r>
            <a:r>
              <a:rPr lang="ru-RU" i="1" u="sng" dirty="0" smtClean="0"/>
              <a:t>184</a:t>
            </a:r>
            <a:r>
              <a:rPr lang="ru-RU" i="1" dirty="0" smtClean="0"/>
              <a:t>; Он открыл им тайну Царства Божия</a:t>
            </a:r>
            <a:r>
              <a:rPr lang="ru-RU" i="1" u="sng" dirty="0" smtClean="0"/>
              <a:t>185</a:t>
            </a:r>
            <a:r>
              <a:rPr lang="ru-RU" i="1" dirty="0" smtClean="0"/>
              <a:t>; Он дал им удел в Своей миссии, в Своей радости</a:t>
            </a:r>
            <a:r>
              <a:rPr lang="ru-RU" i="1" u="sng" dirty="0" smtClean="0"/>
              <a:t>186</a:t>
            </a:r>
            <a:r>
              <a:rPr lang="ru-RU" i="1" dirty="0" smtClean="0"/>
              <a:t> и в страданиях</a:t>
            </a:r>
            <a:r>
              <a:rPr lang="ru-RU" i="1" u="sng" dirty="0" smtClean="0"/>
              <a:t>187</a:t>
            </a:r>
            <a:r>
              <a:rPr lang="ru-RU" i="1" dirty="0" smtClean="0"/>
              <a:t>. Иисус говорит о еще более глубоком общении между Ним и теми, кто пойдет за Ним: «Пребудьте во Мне, и Я в вас (...) </a:t>
            </a:r>
            <a:r>
              <a:rPr lang="ru-RU" sz="3800" b="1" i="1" dirty="0" smtClean="0">
                <a:solidFill>
                  <a:schemeClr val="accent3">
                    <a:lumMod val="75000"/>
                  </a:schemeClr>
                </a:solidFill>
              </a:rPr>
              <a:t>Я есмь лоза, а вы ветви</a:t>
            </a:r>
            <a:r>
              <a:rPr lang="ru-RU" i="1" dirty="0" smtClean="0"/>
              <a:t>» (Ин 15, 4-5). И Он возвещает сокровенное и реальное общение Его тела с нашим: «Ядущий Мою Плоть и пиющий Мою Кровь пребывает во Мне, и Я в нем» (Ин 6, 56). </a:t>
            </a:r>
            <a:r>
              <a:rPr lang="ru-RU" dirty="0" smtClean="0"/>
              <a:t>787 </a:t>
            </a:r>
            <a:r>
              <a:rPr lang="ru-RU" u="sng" dirty="0" smtClean="0"/>
              <a:t>755</a:t>
            </a:r>
            <a:endParaRPr lang="pl-PL" dirty="0" smtClean="0"/>
          </a:p>
          <a:p>
            <a:r>
              <a:rPr lang="ru-RU" i="1" dirty="0" smtClean="0"/>
              <a:t>Когда Его зримое присутствие было отнято у них, Иисус не оставил Своих учеников сиротами</a:t>
            </a:r>
            <a:r>
              <a:rPr lang="ru-RU" i="1" u="sng" dirty="0" smtClean="0"/>
              <a:t>188</a:t>
            </a:r>
            <a:r>
              <a:rPr lang="ru-RU" i="1" dirty="0" smtClean="0"/>
              <a:t>. Он обещал им оставаться с ними до конца времен</a:t>
            </a:r>
            <a:r>
              <a:rPr lang="ru-RU" i="1" u="sng" dirty="0" smtClean="0"/>
              <a:t>189</a:t>
            </a:r>
            <a:r>
              <a:rPr lang="ru-RU" i="1" dirty="0" smtClean="0"/>
              <a:t>, Он послал им Своего Духа</a:t>
            </a:r>
            <a:r>
              <a:rPr lang="ru-RU" i="1" u="sng" dirty="0" smtClean="0"/>
              <a:t>190</a:t>
            </a:r>
            <a:r>
              <a:rPr lang="ru-RU" i="1" dirty="0" smtClean="0"/>
              <a:t>. Общение с Иисусом стало от этого в некотором смысле более интенсивным: «Дарованием Своего Духа братьям Своим, призванным из всех народов. Он мистически составил из них Свое Тело»</a:t>
            </a:r>
            <a:r>
              <a:rPr lang="ru-RU" i="1" u="sng" dirty="0" smtClean="0"/>
              <a:t>191</a:t>
            </a:r>
            <a:r>
              <a:rPr lang="ru-RU" i="1" dirty="0" smtClean="0"/>
              <a:t>. </a:t>
            </a:r>
            <a:r>
              <a:rPr lang="ru-RU" dirty="0" smtClean="0"/>
              <a:t>788 </a:t>
            </a:r>
            <a:r>
              <a:rPr lang="ru-RU" u="sng" dirty="0" smtClean="0"/>
              <a:t>690</a:t>
            </a:r>
            <a:endParaRPr lang="pl-PL" dirty="0" smtClean="0"/>
          </a:p>
          <a:p>
            <a:r>
              <a:rPr lang="ru-RU" i="1" dirty="0" smtClean="0"/>
              <a:t>Сравнение Церкви с Телом проливает свет на глубокую связь между Церковью и Христом. Она не только собранавокруг Него - она объединена в Нем, в Его Теле. Три аспекта Церкви как Тела Христова следует выделить особо точным образом: Христос — Глава Тела; Церковь — Невеста Христова. </a:t>
            </a:r>
            <a:r>
              <a:rPr lang="ru-RU" dirty="0" smtClean="0"/>
              <a:t>789 </a:t>
            </a:r>
            <a:r>
              <a:rPr lang="ru-RU" u="sng" dirty="0" smtClean="0"/>
              <a:t>521</a:t>
            </a:r>
            <a:endParaRPr lang="pl-PL" dirty="0" smtClean="0"/>
          </a:p>
          <a:p>
            <a:r>
              <a:rPr lang="ru-RU" dirty="0" smtClean="0"/>
              <a:t>Иоанн Павел II сказал: "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Не бойтесь! Отворите двери Христу"</a:t>
            </a:r>
            <a:endParaRPr lang="pl-PL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5058" name="Picture 2" descr="http://sweden.cerkov.ru/files/2014/04/spasitel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1484784"/>
            <a:ext cx="4490602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«Тела этого Глава - Христос»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340768"/>
            <a:ext cx="7488832" cy="5114968"/>
          </a:xfrm>
        </p:spPr>
        <p:txBody>
          <a:bodyPr>
            <a:normAutofit fontScale="47500" lnSpcReduction="20000"/>
          </a:bodyPr>
          <a:lstStyle/>
          <a:p>
            <a:r>
              <a:rPr lang="ru-RU" sz="4400" b="1" i="1" dirty="0" smtClean="0"/>
              <a:t>Христос «есть Глава Тела Церкви</a:t>
            </a:r>
            <a:r>
              <a:rPr lang="ru-RU" i="1" dirty="0" smtClean="0"/>
              <a:t>» (Кол 1, 18).        Он - Начало творения и искупления. Вознесенный во славу Отца, Он имеет «во всем первенство» (Кол 1, 18), прежде всего над Церковью, через которую Он распространяет Свое Царство на всё:</a:t>
            </a:r>
            <a:r>
              <a:rPr lang="ru-RU" dirty="0" smtClean="0"/>
              <a:t>792 </a:t>
            </a:r>
            <a:r>
              <a:rPr lang="ru-RU" u="sng" dirty="0" smtClean="0"/>
              <a:t>669 1119</a:t>
            </a:r>
            <a:endParaRPr lang="pl-PL" dirty="0" smtClean="0"/>
          </a:p>
          <a:p>
            <a:r>
              <a:rPr lang="ru-RU" i="1" dirty="0" smtClean="0"/>
              <a:t>Он приобщает нас Своей Пасхе: </a:t>
            </a:r>
            <a:r>
              <a:rPr lang="ru-RU" sz="3800" b="1" i="1" dirty="0" smtClean="0">
                <a:solidFill>
                  <a:srgbClr val="00B050"/>
                </a:solidFill>
              </a:rPr>
              <a:t>все члены должны стремиться походить на Него</a:t>
            </a:r>
            <a:r>
              <a:rPr lang="ru-RU" i="1" dirty="0" smtClean="0"/>
              <a:t>, «доколе не изобразится (...) Христос» в них (Гал 4, 19). «С этой целью мы введены в тайны Его жизни(...) приобщены Его страданиям, как тело - главе, страдая с Ним, чтобы быть прославленными с Ним»</a:t>
            </a:r>
            <a:r>
              <a:rPr lang="ru-RU" i="1" u="sng" dirty="0" smtClean="0"/>
              <a:t>196</a:t>
            </a:r>
            <a:r>
              <a:rPr lang="ru-RU" i="1" dirty="0" smtClean="0"/>
              <a:t> </a:t>
            </a:r>
            <a:r>
              <a:rPr lang="ru-RU" dirty="0" smtClean="0"/>
              <a:t>793 </a:t>
            </a:r>
            <a:r>
              <a:rPr lang="ru-RU" u="sng" dirty="0" smtClean="0"/>
              <a:t>661 519</a:t>
            </a:r>
            <a:endParaRPr lang="pl-PL" dirty="0" smtClean="0"/>
          </a:p>
          <a:p>
            <a:r>
              <a:rPr lang="ru-RU" sz="3800" b="1" i="1" dirty="0" smtClean="0"/>
              <a:t>Он заботится о нашем возрастании</a:t>
            </a:r>
            <a:r>
              <a:rPr lang="ru-RU" i="1" u="sng" dirty="0" smtClean="0"/>
              <a:t>197</a:t>
            </a:r>
            <a:r>
              <a:rPr lang="ru-RU" i="1" dirty="0" smtClean="0"/>
              <a:t>: чтобы мы возрастали в Нем, нашем Главе</a:t>
            </a:r>
            <a:r>
              <a:rPr lang="ru-RU" i="1" u="sng" dirty="0" smtClean="0"/>
              <a:t>198</a:t>
            </a:r>
            <a:r>
              <a:rPr lang="ru-RU" i="1" dirty="0" smtClean="0"/>
              <a:t>, Христос в Своем теле, Церкви, устанавливает дары и служения, которыми мы помогаем друг другу на пути спасения. </a:t>
            </a:r>
            <a:r>
              <a:rPr lang="ru-RU" dirty="0" smtClean="0"/>
              <a:t>794 </a:t>
            </a:r>
            <a:r>
              <a:rPr lang="ru-RU" u="sng" dirty="0" smtClean="0"/>
              <a:t>860</a:t>
            </a:r>
            <a:endParaRPr lang="pl-PL" dirty="0" smtClean="0"/>
          </a:p>
          <a:p>
            <a:r>
              <a:rPr lang="ru-RU" i="1" dirty="0" smtClean="0"/>
              <a:t>Поэтому </a:t>
            </a:r>
            <a:r>
              <a:rPr lang="ru-RU" sz="4200" b="1" i="1" dirty="0" smtClean="0">
                <a:solidFill>
                  <a:srgbClr val="C00000"/>
                </a:solidFill>
              </a:rPr>
              <a:t>Христос и Церковь </a:t>
            </a:r>
            <a:r>
              <a:rPr lang="ru-RU" i="1" dirty="0" smtClean="0"/>
              <a:t>— это «</a:t>
            </a:r>
            <a:r>
              <a:rPr lang="ru-RU" sz="5100" b="1" i="1" dirty="0" smtClean="0">
                <a:solidFill>
                  <a:srgbClr val="C00000"/>
                </a:solidFill>
              </a:rPr>
              <a:t>Христос всецелый</a:t>
            </a:r>
            <a:r>
              <a:rPr lang="ru-RU" i="1" dirty="0" smtClean="0"/>
              <a:t>» (Christus totus). Церковь едина со Христом. Святые живо осознают это единство:</a:t>
            </a:r>
            <a:endParaRPr lang="pl-PL" dirty="0" smtClean="0"/>
          </a:p>
          <a:p>
            <a:r>
              <a:rPr lang="ru-RU" i="1" dirty="0" smtClean="0"/>
              <a:t>«Итак, возрадуемся и возблагодарим за то, чем мы стали, не только христианами, но и Самим Христом. Понимаете ли вы, братья, какую благодать нам даровал Господь, дав нам Христа главою? Пребывайте в восхищении и радости, мы стали Христом. Воистину, поелику Он есть Глава, а мы члены, то всецелый человек - Он и мы. (...) Полнота Христа - это Глава и члены, а что значит: </a:t>
            </a:r>
            <a:r>
              <a:rPr lang="ru-RU" sz="3800" b="1" i="1" dirty="0" smtClean="0"/>
              <a:t>Глава и члены? Христос и Церковь</a:t>
            </a:r>
            <a:r>
              <a:rPr lang="ru-RU" i="1" dirty="0" smtClean="0"/>
              <a:t>»</a:t>
            </a:r>
            <a:r>
              <a:rPr lang="ru-RU" i="1" u="sng" dirty="0" smtClean="0"/>
              <a:t>199</a:t>
            </a:r>
            <a:r>
              <a:rPr lang="ru-RU" i="1" dirty="0" smtClean="0"/>
              <a:t>.</a:t>
            </a:r>
            <a:br>
              <a:rPr lang="ru-RU" i="1" dirty="0" smtClean="0"/>
            </a:br>
            <a:endParaRPr lang="ru-RU" i="1" dirty="0" smtClean="0"/>
          </a:p>
          <a:p>
            <a:r>
              <a:rPr lang="ru-RU" i="1" dirty="0" smtClean="0"/>
              <a:t>«Наш Искупитель явил как одно лицо с Церковью, которую Он восприял»</a:t>
            </a:r>
            <a:r>
              <a:rPr lang="ru-RU" i="1" u="sng" dirty="0" smtClean="0"/>
              <a:t>200</a:t>
            </a:r>
            <a:r>
              <a:rPr lang="ru-RU" i="1" dirty="0" smtClean="0"/>
              <a:t>.</a:t>
            </a:r>
            <a:br>
              <a:rPr lang="ru-RU" i="1" dirty="0" smtClean="0"/>
            </a:br>
            <a:r>
              <a:rPr lang="ru-RU" i="1" dirty="0" smtClean="0"/>
              <a:t>«Глава и члены - одно и то же мистическое лицо»</a:t>
            </a:r>
            <a:r>
              <a:rPr lang="ru-RU" i="1" u="sng" dirty="0" smtClean="0"/>
              <a:t>201</a:t>
            </a:r>
            <a:r>
              <a:rPr lang="ru-RU" i="1" dirty="0" smtClean="0"/>
              <a:t>.</a:t>
            </a:r>
            <a:br>
              <a:rPr lang="ru-RU" i="1" dirty="0" smtClean="0"/>
            </a:br>
            <a:r>
              <a:rPr lang="ru-RU" i="1" dirty="0" smtClean="0"/>
              <a:t>Слова св. Жанны д’Арк ее судьям сжато излагают веру святых Учителей и отражают здравый смысл верующих: «</a:t>
            </a:r>
            <a:r>
              <a:rPr lang="ru-RU" sz="4200" b="1" i="1" dirty="0" smtClean="0"/>
              <a:t>Про Иисуса Христа и про Церковь я думаю, что это одно-единое и что не нужно тут усматривать трудности»</a:t>
            </a:r>
            <a:r>
              <a:rPr lang="ru-RU" sz="3800" i="1" u="sng" dirty="0" smtClean="0"/>
              <a:t>202</a:t>
            </a:r>
            <a:r>
              <a:rPr lang="ru-RU" sz="3800" i="1" dirty="0" smtClean="0"/>
              <a:t>. </a:t>
            </a:r>
            <a:r>
              <a:rPr lang="ru-RU" dirty="0" smtClean="0"/>
              <a:t>795 </a:t>
            </a:r>
            <a:r>
              <a:rPr lang="ru-RU" u="sng" dirty="0" smtClean="0"/>
              <a:t>695 1474 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Церковь — Невеста Христа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052736"/>
            <a:ext cx="3826768" cy="5403000"/>
          </a:xfrm>
        </p:spPr>
        <p:txBody>
          <a:bodyPr>
            <a:noAutofit/>
          </a:bodyPr>
          <a:lstStyle/>
          <a:p>
            <a:r>
              <a:rPr lang="ru-RU" sz="1100" i="1" dirty="0" smtClean="0"/>
              <a:t>Единство Христа и Церкви, Главы и членов Тела, означает также, что существует различие между ними в личностном отношении. Этот аспект часто выражается образом Жениха и Heвесты. Тема Христа - Жениха Церкви была приуготовлена пророками</a:t>
            </a:r>
            <a:r>
              <a:rPr lang="ru-RU" sz="1100" i="1" u="sng" dirty="0" smtClean="0">
                <a:hlinkClick r:id="rId2"/>
              </a:rPr>
              <a:t>203</a:t>
            </a:r>
            <a:r>
              <a:rPr lang="ru-RU" sz="1100" i="1" dirty="0" smtClean="0"/>
              <a:t>. </a:t>
            </a:r>
            <a:r>
              <a:rPr lang="ru-RU" sz="1400" b="1" i="1" dirty="0" smtClean="0"/>
              <a:t>Господь Сам называет себя «</a:t>
            </a:r>
            <a:r>
              <a:rPr lang="ru-RU" sz="2800" b="1" i="1" u="sng" dirty="0" smtClean="0">
                <a:solidFill>
                  <a:srgbClr val="0070C0"/>
                </a:solidFill>
              </a:rPr>
              <a:t>Женихом</a:t>
            </a:r>
            <a:r>
              <a:rPr lang="ru-RU" sz="1400" b="1" i="1" dirty="0" smtClean="0"/>
              <a:t>» (Мк 2, 19) </a:t>
            </a:r>
            <a:r>
              <a:rPr lang="ru-RU" sz="1400" b="1" i="1" u="sng" dirty="0" smtClean="0"/>
              <a:t>204</a:t>
            </a:r>
            <a:endParaRPr lang="ru-RU" sz="1100" i="1" dirty="0" smtClean="0"/>
          </a:p>
          <a:p>
            <a:r>
              <a:rPr lang="ru-RU" sz="1400" b="1" i="1" dirty="0" smtClean="0"/>
              <a:t>Апостол представляет Церковь и каждого верующего, члена ее Тела, как Невесту, «обрученную» Христу Господу, чтобы быть с Ним единым Духом</a:t>
            </a:r>
            <a:r>
              <a:rPr lang="ru-RU" sz="1100" i="1" dirty="0" smtClean="0"/>
              <a:t>  </a:t>
            </a:r>
            <a:r>
              <a:rPr lang="ru-RU" sz="1400" b="1" i="1" u="sng" dirty="0" smtClean="0"/>
              <a:t>205</a:t>
            </a:r>
            <a:endParaRPr lang="pl-PL" sz="1400" b="1" dirty="0" smtClean="0"/>
          </a:p>
          <a:p>
            <a:r>
              <a:rPr lang="ru-RU" sz="1100" i="1" dirty="0" smtClean="0"/>
              <a:t>«Вот Христос всецелый, Глава и Тело, Один, образованный из многих. (...) Будь то глава говорит, будь то члены - говорит Христос. Он говорит от лица Главы (ex persona capitis) или от лица Тела (ех persona corporis). Согласно написанному: „И будут двое одна плоть. Тайна сия велика; я говорю по отношению ко Христу и к Церкви” (Еф 5, 31-32). И Сам Господь в Евангелии говорит: „</a:t>
            </a:r>
            <a:r>
              <a:rPr lang="ru-RU" sz="1600" b="1" i="1" u="sng" dirty="0" smtClean="0"/>
              <a:t>Уже не двое, но </a:t>
            </a:r>
            <a:r>
              <a:rPr lang="ru-RU" sz="1600" b="1" i="1" u="sng" dirty="0" smtClean="0">
                <a:solidFill>
                  <a:srgbClr val="0070C0"/>
                </a:solidFill>
              </a:rPr>
              <a:t>одна плоть</a:t>
            </a:r>
            <a:r>
              <a:rPr lang="ru-RU" sz="1100" i="1" dirty="0" smtClean="0"/>
              <a:t>” (Мф 19, 6). Как вы видели, воистину есть два лица различных, и, однако, они одно в супружеском объятии. (...) Как Глава Он называется „Жених”, как Тело „Невеста”»</a:t>
            </a:r>
            <a:r>
              <a:rPr lang="ru-RU" sz="1100" i="1" u="sng" dirty="0" smtClean="0">
                <a:hlinkClick r:id="rId2"/>
              </a:rPr>
              <a:t>208</a:t>
            </a:r>
            <a:r>
              <a:rPr lang="ru-RU" sz="1100" i="1" dirty="0" smtClean="0"/>
              <a:t>.</a:t>
            </a:r>
            <a:endParaRPr lang="pl-PL" sz="1100" dirty="0" smtClean="0"/>
          </a:p>
          <a:p>
            <a:endParaRPr lang="pl-PL" sz="1100" dirty="0"/>
          </a:p>
        </p:txBody>
      </p:sp>
      <p:pic>
        <p:nvPicPr>
          <p:cNvPr id="43010" name="Picture 2" descr="http://skiniyadavidova.org/sites/default/files/83088453_15_07_2011_baptiz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02574" y="1484784"/>
            <a:ext cx="4337572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239000" cy="1224136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III. Церковь — храм Духа Святого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60" y="1340768"/>
            <a:ext cx="4176464" cy="5114968"/>
          </a:xfrm>
        </p:spPr>
        <p:txBody>
          <a:bodyPr>
            <a:normAutofit fontScale="25000" lnSpcReduction="20000"/>
          </a:bodyPr>
          <a:lstStyle/>
          <a:p>
            <a:r>
              <a:rPr lang="ru-RU" sz="5600" i="1" dirty="0" smtClean="0"/>
              <a:t>«Что есть наш дух, то  есть и наша душа для наших членов, то же есть и Дух Святой для членов Христовых, для Тела Христова, которое есть Церковь»</a:t>
            </a:r>
            <a:r>
              <a:rPr lang="ru-RU" sz="5600" i="1" u="sng" dirty="0" smtClean="0"/>
              <a:t>209</a:t>
            </a:r>
            <a:r>
              <a:rPr lang="ru-RU" sz="5600" i="1" dirty="0" smtClean="0"/>
              <a:t>.       </a:t>
            </a:r>
          </a:p>
          <a:p>
            <a:r>
              <a:rPr lang="ru-RU" sz="5600" i="1" dirty="0" smtClean="0"/>
              <a:t>«К делам Духа Христова как сокровенного начала следует отнести то, что все части тела связаны — как между собою, так и с их верховным Главою, ибо Он полностью обитает в Главе, полностью в Теле, полностью в каждом из членов»</a:t>
            </a:r>
            <a:r>
              <a:rPr lang="ru-RU" sz="5600" i="1" u="sng" dirty="0" smtClean="0"/>
              <a:t>210</a:t>
            </a:r>
            <a:r>
              <a:rPr lang="ru-RU" sz="5600" i="1" dirty="0" smtClean="0"/>
              <a:t>. </a:t>
            </a:r>
          </a:p>
          <a:p>
            <a:r>
              <a:rPr lang="ru-RU" sz="8000" b="1" i="1" u="sng" dirty="0" smtClean="0">
                <a:solidFill>
                  <a:srgbClr val="0070C0"/>
                </a:solidFill>
              </a:rPr>
              <a:t>Дух Святой делает </a:t>
            </a:r>
            <a:r>
              <a:rPr lang="ru-RU" sz="5600" i="1" dirty="0" smtClean="0"/>
              <a:t>Церковь «</a:t>
            </a:r>
            <a:r>
              <a:rPr lang="ru-RU" sz="8000" b="1" i="1" dirty="0" smtClean="0"/>
              <a:t>храмом Бога живого</a:t>
            </a:r>
            <a:r>
              <a:rPr lang="ru-RU" sz="5600" i="1" dirty="0" smtClean="0"/>
              <a:t>» (2 Кор 6,16) </a:t>
            </a:r>
            <a:r>
              <a:rPr lang="ru-RU" sz="5600" i="1" u="sng" dirty="0" smtClean="0"/>
              <a:t>211</a:t>
            </a:r>
            <a:endParaRPr lang="pl-PL" sz="5600" dirty="0" smtClean="0"/>
          </a:p>
          <a:p>
            <a:r>
              <a:rPr lang="ru-RU" sz="5600" i="1" dirty="0" smtClean="0"/>
              <a:t>«Воистину Церкви самой был вручен дар Божий. (...) Ей дано на хранение общение со Христом, то есть с Духом Святым, залог нетленности, утверждение нашей веры и лестница нашего восхождения к Богу (...). </a:t>
            </a:r>
            <a:r>
              <a:rPr lang="ru-RU" sz="8000" b="1" i="1" dirty="0" smtClean="0"/>
              <a:t>Ибо там, где Церковь, там и Дух Божий</a:t>
            </a:r>
            <a:r>
              <a:rPr lang="ru-RU" sz="5600" i="1" dirty="0" smtClean="0"/>
              <a:t>: и там, где Дух Божий, там Церковь и вся благодать» </a:t>
            </a:r>
            <a:r>
              <a:rPr lang="ru-RU" sz="5600" i="1" u="sng" dirty="0" smtClean="0"/>
              <a:t>212</a:t>
            </a:r>
            <a:r>
              <a:rPr lang="ru-RU" sz="5600" i="1" dirty="0" smtClean="0"/>
              <a:t> </a:t>
            </a:r>
            <a:r>
              <a:rPr lang="ru-RU" sz="5600" dirty="0" smtClean="0"/>
              <a:t>797 </a:t>
            </a:r>
            <a:r>
              <a:rPr lang="ru-RU" sz="5600" u="sng" dirty="0" smtClean="0"/>
              <a:t>813  586</a:t>
            </a:r>
            <a:endParaRPr lang="pl-PL" sz="5600" dirty="0" smtClean="0"/>
          </a:p>
          <a:p>
            <a:r>
              <a:rPr lang="ru-RU" sz="5600" b="1" i="1" dirty="0" smtClean="0">
                <a:solidFill>
                  <a:srgbClr val="0070C0"/>
                </a:solidFill>
              </a:rPr>
              <a:t>Дух Святой есть «Начало </a:t>
            </a:r>
            <a:r>
              <a:rPr lang="ru-RU" sz="5600" b="1" i="1" u="sng" dirty="0" smtClean="0">
                <a:solidFill>
                  <a:srgbClr val="FF0000"/>
                </a:solidFill>
              </a:rPr>
              <a:t>всякого</a:t>
            </a:r>
            <a:r>
              <a:rPr lang="ru-RU" sz="5600" b="1" i="1" dirty="0" smtClean="0">
                <a:solidFill>
                  <a:srgbClr val="0070C0"/>
                </a:solidFill>
              </a:rPr>
              <a:t> </a:t>
            </a:r>
            <a:r>
              <a:rPr lang="ru-RU" sz="5600" b="1" i="1" u="sng" dirty="0" smtClean="0">
                <a:solidFill>
                  <a:srgbClr val="FF0000"/>
                </a:solidFill>
              </a:rPr>
              <a:t>жизненного</a:t>
            </a:r>
            <a:r>
              <a:rPr lang="ru-RU" sz="5600" b="1" i="1" dirty="0" smtClean="0">
                <a:solidFill>
                  <a:srgbClr val="0070C0"/>
                </a:solidFill>
              </a:rPr>
              <a:t> и воистину спасительного </a:t>
            </a:r>
            <a:r>
              <a:rPr lang="ru-RU" sz="5600" b="1" i="1" u="sng" dirty="0" smtClean="0">
                <a:solidFill>
                  <a:srgbClr val="FF0000"/>
                </a:solidFill>
              </a:rPr>
              <a:t>действия</a:t>
            </a:r>
            <a:r>
              <a:rPr lang="ru-RU" sz="5600" b="1" i="1" dirty="0" smtClean="0">
                <a:solidFill>
                  <a:srgbClr val="0070C0"/>
                </a:solidFill>
              </a:rPr>
              <a:t> </a:t>
            </a:r>
            <a:r>
              <a:rPr lang="ru-RU" sz="5600" i="1" dirty="0" smtClean="0"/>
              <a:t>в каждой из различных частей Тела»</a:t>
            </a:r>
            <a:r>
              <a:rPr lang="ru-RU" sz="5600" i="1" u="sng" dirty="0" smtClean="0">
                <a:hlinkClick r:id="rId2"/>
              </a:rPr>
              <a:t>213</a:t>
            </a:r>
            <a:r>
              <a:rPr lang="ru-RU" sz="5600" i="1" dirty="0" smtClean="0"/>
              <a:t>. 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41986" name="Picture 2" descr="http://www.mirboga.ru/sites/default/files/imagecache/fb/mainimages/news/41/1765/12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836712"/>
            <a:ext cx="4170063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2458616" cy="2016224"/>
          </a:xfrm>
        </p:spPr>
        <p:txBody>
          <a:bodyPr>
            <a:normAutofit/>
          </a:bodyPr>
          <a:lstStyle/>
          <a:p>
            <a:pPr lvl="1" algn="l" rtl="0">
              <a:spcBef>
                <a:spcPct val="0"/>
              </a:spcBef>
            </a:pPr>
            <a:r>
              <a:rPr lang="ru-RU" sz="2800" b="1" dirty="0" smtClean="0"/>
              <a:t>не Моя воля</a:t>
            </a:r>
            <a:r>
              <a:rPr lang="ru-RU" sz="2800" dirty="0" smtClean="0"/>
              <a:t>, </a:t>
            </a:r>
            <a:r>
              <a:rPr lang="ru-RU" sz="2800" b="1" dirty="0" smtClean="0"/>
              <a:t>но Твоя да будет</a:t>
            </a:r>
            <a:r>
              <a:rPr lang="ru-RU" dirty="0" smtClean="0"/>
              <a:t> (Лк. 22:42)</a:t>
            </a:r>
            <a:br>
              <a:rPr lang="ru-RU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>
              <a:buNone/>
            </a:pPr>
            <a:endParaRPr lang="ru-RU" dirty="0" smtClean="0"/>
          </a:p>
          <a:p>
            <a:pPr lvl="1">
              <a:buNone/>
            </a:pPr>
            <a:endParaRPr lang="ru-RU" dirty="0" smtClean="0"/>
          </a:p>
          <a:p>
            <a:pPr lvl="1">
              <a:buNone/>
            </a:pPr>
            <a:endParaRPr lang="ru-RU" dirty="0" smtClean="0"/>
          </a:p>
          <a:p>
            <a:pPr lvl="1">
              <a:buNone/>
            </a:pPr>
            <a:endParaRPr lang="ru-RU" dirty="0" smtClean="0"/>
          </a:p>
          <a:p>
            <a:pPr lvl="1">
              <a:buNone/>
            </a:pPr>
            <a:endParaRPr lang="ru-RU" dirty="0" smtClean="0"/>
          </a:p>
          <a:p>
            <a:pPr lvl="1">
              <a:buNone/>
            </a:pPr>
            <a:endParaRPr lang="ru-RU" dirty="0" smtClean="0"/>
          </a:p>
          <a:p>
            <a:pPr lvl="1">
              <a:buNone/>
            </a:pPr>
            <a:endParaRPr lang="ru-RU" dirty="0" smtClean="0"/>
          </a:p>
          <a:p>
            <a:pPr lvl="1">
              <a:buNone/>
            </a:pPr>
            <a:endParaRPr lang="ru-RU" dirty="0" smtClean="0"/>
          </a:p>
          <a:p>
            <a:pPr lvl="1">
              <a:buNone/>
            </a:pPr>
            <a:endParaRPr lang="ru-RU" dirty="0" smtClean="0"/>
          </a:p>
          <a:p>
            <a:pPr lvl="1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Я ничего не могу творить Сам от Себя. </a:t>
            </a:r>
            <a:r>
              <a:rPr lang="ru-RU" sz="2000" u="sng" dirty="0" smtClean="0">
                <a:solidFill>
                  <a:schemeClr val="tx1"/>
                </a:solidFill>
              </a:rPr>
              <a:t>Как слышу, так и сужу, и суд Мой праведен</a:t>
            </a:r>
            <a:r>
              <a:rPr lang="ru-RU" sz="2000" dirty="0" smtClean="0">
                <a:solidFill>
                  <a:schemeClr val="tx1"/>
                </a:solidFill>
              </a:rPr>
              <a:t>, </a:t>
            </a:r>
            <a:r>
              <a:rPr lang="ru-RU" sz="2800" b="1" dirty="0" smtClean="0">
                <a:solidFill>
                  <a:schemeClr val="tx1"/>
                </a:solidFill>
              </a:rPr>
              <a:t>ибо </a:t>
            </a:r>
            <a:r>
              <a:rPr lang="ru-RU" sz="2800" b="1" u="sng" dirty="0" smtClean="0">
                <a:solidFill>
                  <a:srgbClr val="7030A0"/>
                </a:solidFill>
              </a:rPr>
              <a:t>не ищу моей воли</a:t>
            </a:r>
            <a:r>
              <a:rPr lang="ru-RU" sz="2800" b="1" dirty="0" smtClean="0">
                <a:solidFill>
                  <a:schemeClr val="tx1"/>
                </a:solidFill>
              </a:rPr>
              <a:t>, </a:t>
            </a:r>
            <a:r>
              <a:rPr lang="ru-RU" sz="2800" b="1" u="sng" dirty="0" smtClean="0">
                <a:solidFill>
                  <a:srgbClr val="C00000"/>
                </a:solidFill>
              </a:rPr>
              <a:t>но воли </a:t>
            </a:r>
            <a:r>
              <a:rPr lang="ru-RU" sz="2800" b="1" dirty="0" smtClean="0">
                <a:solidFill>
                  <a:schemeClr val="tx1"/>
                </a:solidFill>
              </a:rPr>
              <a:t>пославшего Меня </a:t>
            </a:r>
            <a:r>
              <a:rPr lang="ru-RU" sz="2800" b="1" u="sng" dirty="0" smtClean="0">
                <a:solidFill>
                  <a:srgbClr val="C00000"/>
                </a:solidFill>
              </a:rPr>
              <a:t>Отца</a:t>
            </a:r>
            <a:r>
              <a:rPr lang="ru-RU" sz="2000" dirty="0" smtClean="0">
                <a:solidFill>
                  <a:schemeClr val="tx1"/>
                </a:solidFill>
              </a:rPr>
              <a:t> (Иоанн 5:30-31)</a:t>
            </a:r>
            <a:endParaRPr lang="pl-PL" sz="2000" dirty="0">
              <a:solidFill>
                <a:schemeClr val="tx1"/>
              </a:solidFill>
            </a:endParaRPr>
          </a:p>
        </p:txBody>
      </p:sp>
      <p:pic>
        <p:nvPicPr>
          <p:cNvPr id="26626" name="Picture 2" descr="http://photos1.blogger.com/blogger/1709/3402/1600/Picture%200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30320"/>
            <a:ext cx="3528392" cy="47010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А вы кем считаете Меня?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15. — А вы кем считаете Меня? — спрашивает их Он.</a:t>
            </a:r>
          </a:p>
          <a:p>
            <a:r>
              <a:rPr lang="ru-RU" dirty="0" smtClean="0"/>
              <a:t>16. — Ты — </a:t>
            </a:r>
            <a:r>
              <a:rPr lang="ru-RU" sz="3600" b="1" dirty="0" smtClean="0"/>
              <a:t>Помазанник, Сын </a:t>
            </a:r>
            <a:r>
              <a:rPr lang="ru-RU" sz="3600" b="1" u="sng" dirty="0" smtClean="0"/>
              <a:t>Живого Бога</a:t>
            </a:r>
            <a:r>
              <a:rPr lang="ru-RU" dirty="0" smtClean="0"/>
              <a:t>, — ответил Симон Петр.</a:t>
            </a:r>
          </a:p>
          <a:p>
            <a:r>
              <a:rPr lang="ru-RU" dirty="0" smtClean="0"/>
              <a:t>17. — </a:t>
            </a:r>
            <a:r>
              <a:rPr lang="ru-RU" b="1" dirty="0" smtClean="0"/>
              <a:t>Ты счастливый человек</a:t>
            </a:r>
            <a:r>
              <a:rPr lang="ru-RU" dirty="0" smtClean="0"/>
              <a:t>, Симон, сын Ионы, — сказал Он, — потому что тебе открыли это не люди, а Мой Небесный Отец.</a:t>
            </a:r>
          </a:p>
          <a:p>
            <a:r>
              <a:rPr lang="ru-RU" dirty="0" smtClean="0"/>
              <a:t>18. </a:t>
            </a:r>
            <a:r>
              <a:rPr lang="ru-RU" b="1" u="sng" dirty="0" smtClean="0">
                <a:solidFill>
                  <a:srgbClr val="C00000"/>
                </a:solidFill>
              </a:rPr>
              <a:t>Поэтому</a:t>
            </a:r>
            <a:r>
              <a:rPr lang="ru-RU" dirty="0" smtClean="0"/>
              <a:t> Я говорю тебе: </a:t>
            </a:r>
            <a:r>
              <a:rPr lang="ru-RU" b="1" u="sng" dirty="0" smtClean="0">
                <a:solidFill>
                  <a:srgbClr val="C00000"/>
                </a:solidFill>
              </a:rPr>
              <a:t>ты — Скала</a:t>
            </a:r>
            <a:r>
              <a:rPr lang="ru-RU" dirty="0" smtClean="0"/>
              <a:t>, и на этой скале Я возведу Мою Церковь, и даже силам преисподней ее не одолеть.</a:t>
            </a:r>
          </a:p>
          <a:p>
            <a:pPr>
              <a:buNone/>
            </a:pPr>
            <a:r>
              <a:rPr lang="ru-RU" sz="2000" dirty="0" smtClean="0"/>
              <a:t>    (от Матфея 16:15-18)</a:t>
            </a:r>
            <a:endParaRPr lang="pl-PL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236752"/>
          </a:xfrm>
        </p:spPr>
        <p:txBody>
          <a:bodyPr>
            <a:normAutofit/>
          </a:bodyPr>
          <a:lstStyle/>
          <a:p>
            <a:r>
              <a:rPr lang="ru-RU" sz="2400" b="0" dirty="0" smtClean="0">
                <a:solidFill>
                  <a:schemeClr val="tx1"/>
                </a:solidFill>
              </a:rPr>
              <a:t>Я говорю тебе: </a:t>
            </a:r>
            <a:r>
              <a:rPr lang="ru-RU" sz="2400" dirty="0" smtClean="0">
                <a:solidFill>
                  <a:srgbClr val="C00000"/>
                </a:solidFill>
              </a:rPr>
              <a:t>ты</a:t>
            </a:r>
            <a:r>
              <a:rPr lang="ru-RU" sz="2400" b="0" dirty="0" smtClean="0">
                <a:solidFill>
                  <a:srgbClr val="C00000"/>
                </a:solidFill>
              </a:rPr>
              <a:t> — </a:t>
            </a:r>
            <a:r>
              <a:rPr lang="ru-RU" sz="2400" dirty="0" smtClean="0">
                <a:solidFill>
                  <a:srgbClr val="C00000"/>
                </a:solidFill>
              </a:rPr>
              <a:t>Петр</a:t>
            </a:r>
            <a:r>
              <a:rPr lang="ru-RU" sz="2400" b="0" dirty="0" smtClean="0">
                <a:solidFill>
                  <a:schemeClr val="tx1"/>
                </a:solidFill>
              </a:rPr>
              <a:t>, и </a:t>
            </a:r>
            <a:r>
              <a:rPr lang="ru-RU" sz="2400" b="0" u="sng" dirty="0" smtClean="0">
                <a:solidFill>
                  <a:schemeClr val="tx1"/>
                </a:solidFill>
              </a:rPr>
              <a:t>на </a:t>
            </a:r>
            <a:r>
              <a:rPr lang="ru-RU" sz="2400" u="sng" dirty="0" smtClean="0">
                <a:solidFill>
                  <a:schemeClr val="tx1"/>
                </a:solidFill>
              </a:rPr>
              <a:t>сем камне        </a:t>
            </a:r>
            <a:r>
              <a:rPr lang="ru-RU" sz="2400" dirty="0" smtClean="0">
                <a:solidFill>
                  <a:srgbClr val="C00000"/>
                </a:solidFill>
              </a:rPr>
              <a:t>Я создам </a:t>
            </a:r>
            <a:r>
              <a:rPr lang="ru-RU" sz="2400" u="sng" dirty="0" smtClean="0">
                <a:solidFill>
                  <a:srgbClr val="C00000"/>
                </a:solidFill>
              </a:rPr>
              <a:t>Церковь Мою</a:t>
            </a:r>
            <a:r>
              <a:rPr lang="ru-RU" sz="2400" b="0" dirty="0" smtClean="0">
                <a:solidFill>
                  <a:schemeClr val="tx1"/>
                </a:solidFill>
              </a:rPr>
              <a:t>, и врата ада не одолеют ее ( Мф. 16:18 )</a:t>
            </a:r>
            <a:endParaRPr lang="pl-PL" sz="2400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149080"/>
            <a:ext cx="7239000" cy="230665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Я дам тебе </a:t>
            </a:r>
            <a:r>
              <a:rPr lang="ru-RU" b="1" u="sng" dirty="0" smtClean="0">
                <a:solidFill>
                  <a:srgbClr val="C00000"/>
                </a:solidFill>
              </a:rPr>
              <a:t>ключи от Царства</a:t>
            </a:r>
          </a:p>
          <a:p>
            <a:pPr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 Небес</a:t>
            </a:r>
            <a:r>
              <a:rPr lang="ru-RU" dirty="0" smtClean="0"/>
              <a:t>, и то, что ты запретишь </a:t>
            </a:r>
          </a:p>
          <a:p>
            <a:pPr>
              <a:buNone/>
            </a:pPr>
            <a:r>
              <a:rPr lang="ru-RU" dirty="0" smtClean="0"/>
              <a:t>на земле, запретят на небесах, </a:t>
            </a:r>
          </a:p>
          <a:p>
            <a:pPr>
              <a:buNone/>
            </a:pPr>
            <a:r>
              <a:rPr lang="ru-RU" dirty="0" smtClean="0"/>
              <a:t>а </a:t>
            </a:r>
            <a:r>
              <a:rPr lang="ru-RU" b="1" u="sng" dirty="0" smtClean="0"/>
              <a:t>что разрешишь </a:t>
            </a:r>
            <a:r>
              <a:rPr lang="ru-RU" dirty="0" smtClean="0"/>
              <a:t>на земле, </a:t>
            </a:r>
            <a:r>
              <a:rPr lang="ru-RU" u="sng" dirty="0" smtClean="0"/>
              <a:t>разрешат на небесах</a:t>
            </a:r>
            <a:r>
              <a:rPr lang="ru-RU" sz="2200" dirty="0" smtClean="0"/>
              <a:t>. </a:t>
            </a:r>
            <a:r>
              <a:rPr lang="ru-RU" sz="1500" dirty="0" smtClean="0"/>
              <a:t>(от Матфея 16:19)</a:t>
            </a:r>
            <a:endParaRPr lang="pl-PL" sz="1500" dirty="0"/>
          </a:p>
        </p:txBody>
      </p:sp>
      <p:pic>
        <p:nvPicPr>
          <p:cNvPr id="27654" name="Picture 6" descr="http://www.mysticspot.ru/wp-content/uploads/vatica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700808"/>
            <a:ext cx="3514045" cy="2577833"/>
          </a:xfrm>
          <a:prstGeom prst="rect">
            <a:avLst/>
          </a:prstGeom>
          <a:noFill/>
        </p:spPr>
      </p:pic>
      <p:pic>
        <p:nvPicPr>
          <p:cNvPr id="27652" name="Picture 4" descr="http://mirvam.org/wp-content/uploads/2013/09/220px-Pope-peter_pprube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340768"/>
            <a:ext cx="3240360" cy="42713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i="1" dirty="0" smtClean="0"/>
              <a:t>Зачем нужно служение Церкви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908720"/>
            <a:ext cx="7488832" cy="5472608"/>
          </a:xfrm>
        </p:spPr>
        <p:txBody>
          <a:bodyPr>
            <a:normAutofit fontScale="25000" lnSpcReduction="20000"/>
          </a:bodyPr>
          <a:lstStyle/>
          <a:p>
            <a:r>
              <a:rPr lang="ru-RU" sz="4000" i="1" dirty="0" smtClean="0"/>
              <a:t>Христос Сам есть источник служения в Церкви. Он его установил, дал ему власть и миссию, направление и цель:</a:t>
            </a:r>
            <a:endParaRPr lang="pl-PL" sz="4000" dirty="0" smtClean="0"/>
          </a:p>
          <a:p>
            <a:r>
              <a:rPr lang="ru-RU" sz="4000" i="1" dirty="0" smtClean="0"/>
              <a:t>«Христос Господь, чтобы пасти и приумножить Народ Божий, установил в Своей Церкви различные служения, направленные на благо всего тела. Ибо служители, обладающие священной властью, служат своим братьям, чтобы все принадлежащие к народу Божию (...) пришли к спасению»</a:t>
            </a:r>
            <a:r>
              <a:rPr lang="ru-RU" sz="4000" i="1" u="sng" dirty="0" smtClean="0">
                <a:hlinkClick r:id="rId2"/>
              </a:rPr>
              <a:t>353</a:t>
            </a:r>
            <a:r>
              <a:rPr lang="ru-RU" sz="4000" i="1" dirty="0" smtClean="0"/>
              <a:t>. </a:t>
            </a:r>
            <a:r>
              <a:rPr lang="ru-RU" sz="4000" dirty="0" smtClean="0"/>
              <a:t>874 </a:t>
            </a:r>
            <a:r>
              <a:rPr lang="ru-RU" sz="4000" u="sng" dirty="0" smtClean="0">
                <a:hlinkClick r:id="rId3"/>
              </a:rPr>
              <a:t>1544</a:t>
            </a:r>
            <a:endParaRPr lang="pl-PL" sz="4000" dirty="0" smtClean="0"/>
          </a:p>
          <a:p>
            <a:r>
              <a:rPr lang="ru-RU" sz="4000" i="1" dirty="0" smtClean="0"/>
              <a:t>«Как веровать в Того, о Ком не слыхали? Как слышать без проповедующего? И как проповедовать, если не будут посланы?» (Рим 10, 14-15). Никто, будь то человек или община, не может самому себе проповедовать Благую Весть. «</a:t>
            </a:r>
            <a:r>
              <a:rPr lang="ru-RU" sz="6400" b="1" i="1" dirty="0" smtClean="0"/>
              <a:t>Вера от слышания» (Рим 10, 17). </a:t>
            </a:r>
            <a:r>
              <a:rPr lang="ru-RU" sz="4000" i="1" dirty="0" smtClean="0"/>
              <a:t>Никто не может сам себе дать поручение и миссию проповедовать Благую Весть. Посланник Господень говорит и действует не собственной властью, но в силу власти Христовой; не как член общины, но обращаясь к ней во имя Христа. Никто не может наделить сам себя благодатью - она должна быть дана и дарована. Это предполагает наличие служителей благодати, получивших от Христа власть и достоинство. От Него епископы и пресвитеры получают миссию и способность («священную силу») действовать in persona Christi Capitis [в лице Христа-Главы], а диаконы - силу служить Народу Божию в «диаконии» богослужения, слова и милосердия, в общении с епископом и его пресвитерием. Церковное Предание называет таинством это служение, котором посланники Христа делают и подают милостью Божией то, чего не могут сделать и дать сами. Служение священства в Церкви передается через особое таинство. </a:t>
            </a:r>
            <a:r>
              <a:rPr lang="ru-RU" sz="4000" dirty="0" smtClean="0"/>
              <a:t>875 </a:t>
            </a:r>
            <a:r>
              <a:rPr lang="ru-RU" sz="4000" u="sng" dirty="0" smtClean="0">
                <a:hlinkClick r:id="rId4"/>
              </a:rPr>
              <a:t>166</a:t>
            </a:r>
            <a:r>
              <a:rPr lang="ru-RU" sz="4000" dirty="0" smtClean="0"/>
              <a:t> </a:t>
            </a:r>
            <a:r>
              <a:rPr lang="ru-RU" sz="4000" u="sng" dirty="0" smtClean="0">
                <a:hlinkClick r:id="rId5"/>
              </a:rPr>
              <a:t>1548</a:t>
            </a:r>
            <a:r>
              <a:rPr lang="ru-RU" sz="4000" u="sng" dirty="0" smtClean="0"/>
              <a:t> </a:t>
            </a:r>
            <a:r>
              <a:rPr lang="ru-RU" sz="4000" u="sng" dirty="0" smtClean="0">
                <a:hlinkClick r:id="rId5"/>
              </a:rPr>
              <a:t>1536</a:t>
            </a:r>
            <a:endParaRPr lang="pl-PL" sz="4000" dirty="0" smtClean="0"/>
          </a:p>
          <a:p>
            <a:r>
              <a:rPr lang="ru-RU" sz="4000" i="1" dirty="0" smtClean="0"/>
              <a:t>С таинственной (сакраментальной) природой служения в Церкви неразрывно связан его служительный характер. Действительно, полностью будучи зависимы от Христа, Который дает миссию и власть, </a:t>
            </a:r>
            <a:r>
              <a:rPr lang="ru-RU" sz="7200" b="1" i="1" dirty="0" smtClean="0">
                <a:solidFill>
                  <a:srgbClr val="C00000"/>
                </a:solidFill>
              </a:rPr>
              <a:t>священники — воистину «рабы Иисуса Христа» (Рим 1, 1), </a:t>
            </a:r>
            <a:r>
              <a:rPr lang="ru-RU" sz="4000" i="1" dirty="0" smtClean="0"/>
              <a:t>по образу Христа, Который ради нас добровольно принял «образ раба» (Флп 2, 7). Поскольку слово и благодать, служителями которых они являются, принадлежат не им, но Христу, Который вверил их им для передачи другим, они добровольно станут слугами всех</a:t>
            </a:r>
            <a:r>
              <a:rPr lang="ru-RU" sz="4000" i="1" u="sng" dirty="0" smtClean="0">
                <a:hlinkClick r:id="rId2"/>
              </a:rPr>
              <a:t>354</a:t>
            </a:r>
            <a:r>
              <a:rPr lang="ru-RU" sz="4000" i="1" dirty="0" smtClean="0"/>
              <a:t>. </a:t>
            </a:r>
            <a:r>
              <a:rPr lang="ru-RU" sz="4000" dirty="0" smtClean="0"/>
              <a:t>876</a:t>
            </a:r>
            <a:r>
              <a:rPr lang="ru-RU" sz="4000" u="sng" dirty="0" smtClean="0">
                <a:hlinkClick r:id="rId5"/>
              </a:rPr>
              <a:t>1551</a:t>
            </a:r>
            <a:r>
              <a:rPr lang="ru-RU" sz="4000" u="sng" dirty="0" smtClean="0"/>
              <a:t> </a:t>
            </a:r>
            <a:r>
              <a:rPr lang="ru-RU" sz="4000" u="sng" dirty="0" smtClean="0">
                <a:hlinkClick r:id="rId6"/>
              </a:rPr>
              <a:t>427</a:t>
            </a:r>
            <a:endParaRPr lang="pl-PL" sz="4000" dirty="0" smtClean="0"/>
          </a:p>
          <a:p>
            <a:r>
              <a:rPr lang="ru-RU" sz="4000" i="1" dirty="0" smtClean="0"/>
              <a:t>Точно так же из таинственной природы служения в Церкви вытекает его коллегиальный (соборный) характер. Действительно, с самого начала Своего служения Господь Иисус установил двенадцать апостолов, «одновременно и семя Нового Израиля, и начало священной иерархии»</a:t>
            </a:r>
            <a:r>
              <a:rPr lang="ru-RU" sz="4000" i="1" u="sng" dirty="0" smtClean="0">
                <a:hlinkClick r:id="rId2"/>
              </a:rPr>
              <a:t>355</a:t>
            </a:r>
            <a:r>
              <a:rPr lang="ru-RU" sz="4000" i="1" dirty="0" smtClean="0"/>
              <a:t>. Избранные вместе, они и посланы вместе, и их братское единство пребудет на службе братского общения всех верных; оно будет как бы отражением и свидетельством общения Божественных Лиц</a:t>
            </a:r>
            <a:r>
              <a:rPr lang="ru-RU" sz="4000" i="1" u="sng" dirty="0" smtClean="0">
                <a:hlinkClick r:id="rId2"/>
              </a:rPr>
              <a:t>356</a:t>
            </a:r>
            <a:r>
              <a:rPr lang="ru-RU" sz="4000" i="1" dirty="0" smtClean="0"/>
              <a:t>. Поэтому каждый епископ исполняет свое служение в лоне Коллегии Епископов, в общении с Римским Епископом, Преемником св. Петра и главою Коллегии Епископов; священники исполняют свое служение в лоне епархиального пресвитерства, под управлением своего епископа. </a:t>
            </a:r>
            <a:r>
              <a:rPr lang="ru-RU" sz="4000" dirty="0" smtClean="0"/>
              <a:t>877</a:t>
            </a:r>
            <a:r>
              <a:rPr lang="ru-RU" sz="4000" u="sng" dirty="0" smtClean="0">
                <a:hlinkClick r:id="rId5"/>
              </a:rPr>
              <a:t>1559</a:t>
            </a:r>
            <a:endParaRPr lang="pl-PL" sz="4000" dirty="0" smtClean="0"/>
          </a:p>
          <a:p>
            <a:r>
              <a:rPr lang="ru-RU" sz="4000" i="1" dirty="0" smtClean="0"/>
              <a:t>Наконец из таинственной природы служения в Церкви вытекает его личностный характер. Священники Христовы действуют вместе, но в то же время каждый из них действует как личность. Каждый призван лично: «ты иди за Мною» (Ин 21,22)</a:t>
            </a:r>
            <a:r>
              <a:rPr lang="ru-RU" sz="4000" i="1" u="sng" dirty="0" smtClean="0">
                <a:hlinkClick r:id="rId2"/>
              </a:rPr>
              <a:t>357</a:t>
            </a:r>
            <a:r>
              <a:rPr lang="ru-RU" sz="4000" i="1" dirty="0" smtClean="0"/>
              <a:t>, чтобы в общей миссии быть личностным свидетелем, несущим личную ответственность перед Тем, Кто дает миссию, действуя «в Его лице» и для лиц — конкретных людей: «Я крещу тебя во имя Отца...», «Я отпускаю тебе грехи...». </a:t>
            </a:r>
            <a:r>
              <a:rPr lang="ru-RU" sz="4000" dirty="0" smtClean="0"/>
              <a:t>878 </a:t>
            </a:r>
            <a:r>
              <a:rPr lang="ru-RU" sz="4000" u="sng" dirty="0" smtClean="0">
                <a:hlinkClick r:id="rId3"/>
              </a:rPr>
              <a:t>1484</a:t>
            </a:r>
            <a:endParaRPr lang="pl-PL" sz="4000" dirty="0" smtClean="0"/>
          </a:p>
          <a:p>
            <a:r>
              <a:rPr lang="ru-RU" sz="7200" b="1" i="1" dirty="0" smtClean="0"/>
              <a:t>Таинственное служение в Церкви есть, таким образом, служение, несомое во имя Христа</a:t>
            </a:r>
            <a:r>
              <a:rPr lang="ru-RU" sz="4000" i="1" dirty="0" smtClean="0"/>
              <a:t>. Оно имеет личностный характер и коллегиальную форму. Это обнаруживается в связях между Коллегией Епископов и его главою, Преемником Петра, и в соотношении пастырской ответственности епископа за свою отдельную Церковь с общей заботой Коллегии Епископов о Вселенской Церкви. </a:t>
            </a:r>
            <a:r>
              <a:rPr lang="ru-RU" sz="4000" dirty="0" smtClean="0"/>
              <a:t>879</a:t>
            </a:r>
            <a:endParaRPr lang="pl-PL" sz="4000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>
                <a:solidFill>
                  <a:schemeClr val="tx1"/>
                </a:solidFill>
              </a:rPr>
              <a:t>Верю </a:t>
            </a:r>
            <a:r>
              <a:rPr lang="ru-RU" sz="3100" u="sng" dirty="0" smtClean="0">
                <a:solidFill>
                  <a:schemeClr val="tx1"/>
                </a:solidFill>
              </a:rPr>
              <a:t>в Бога</a:t>
            </a:r>
            <a:r>
              <a:rPr lang="ru-RU" sz="3100" dirty="0" smtClean="0"/>
              <a:t>, но не верю в церковь</a:t>
            </a:r>
            <a:r>
              <a:rPr lang="ru-RU" dirty="0" smtClean="0"/>
              <a:t/>
            </a:r>
            <a:br>
              <a:rPr lang="ru-RU" dirty="0" smtClean="0"/>
            </a:br>
            <a:endParaRPr lang="pl-PL" dirty="0"/>
          </a:p>
        </p:txBody>
      </p:sp>
      <p:pic>
        <p:nvPicPr>
          <p:cNvPr id="5" name="Obraz 4" descr="http://risovach.ru/upload/2013/10/mem/tipichnyy-ohlobystin_32431054_orig_.jpe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628800"/>
            <a:ext cx="4441676" cy="357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1043608" y="5805264"/>
            <a:ext cx="6652592" cy="65047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В </a:t>
            </a:r>
            <a:r>
              <a:rPr lang="ru-RU" sz="3200" b="1" u="sng" dirty="0" smtClean="0">
                <a:solidFill>
                  <a:srgbClr val="7030A0"/>
                </a:solidFill>
              </a:rPr>
              <a:t>кокого Бога </a:t>
            </a:r>
            <a:r>
              <a:rPr lang="ru-RU" sz="3200" b="1" dirty="0" smtClean="0"/>
              <a:t>вы верите ?</a:t>
            </a:r>
            <a:endParaRPr lang="pl-PL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Апостольская </a:t>
            </a:r>
            <a:br>
              <a:rPr lang="ru-RU" dirty="0" smtClean="0"/>
            </a:br>
            <a:r>
              <a:rPr lang="ru-RU" dirty="0" smtClean="0"/>
              <a:t>Миссия церкви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700808"/>
            <a:ext cx="7560840" cy="484632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Иисус подошел и заговорил с ними.</a:t>
            </a:r>
          </a:p>
          <a:p>
            <a:pPr>
              <a:buNone/>
            </a:pPr>
            <a:r>
              <a:rPr lang="ru-RU" dirty="0" smtClean="0"/>
              <a:t> Он сказал:</a:t>
            </a:r>
          </a:p>
          <a:p>
            <a:pPr>
              <a:buNone/>
            </a:pPr>
            <a:r>
              <a:rPr lang="ru-RU" dirty="0" smtClean="0"/>
              <a:t>— Мне дана вся власть на небе и</a:t>
            </a:r>
          </a:p>
          <a:p>
            <a:pPr>
              <a:buNone/>
            </a:pPr>
            <a:r>
              <a:rPr lang="ru-RU" dirty="0" smtClean="0"/>
              <a:t> на земле. </a:t>
            </a:r>
          </a:p>
          <a:p>
            <a:pPr>
              <a:buNone/>
            </a:pPr>
            <a:r>
              <a:rPr lang="ru-RU" dirty="0" smtClean="0"/>
              <a:t>Итак, </a:t>
            </a:r>
            <a:r>
              <a:rPr lang="ru-RU" sz="4100" b="1" dirty="0" smtClean="0">
                <a:solidFill>
                  <a:srgbClr val="C00000"/>
                </a:solidFill>
              </a:rPr>
              <a:t>ступайте и сделайте </a:t>
            </a:r>
            <a:r>
              <a:rPr lang="ru-RU" sz="4100" b="1" dirty="0" smtClean="0"/>
              <a:t>все</a:t>
            </a:r>
          </a:p>
          <a:p>
            <a:pPr>
              <a:buNone/>
            </a:pPr>
            <a:r>
              <a:rPr lang="ru-RU" sz="4100" b="1" dirty="0" smtClean="0"/>
              <a:t> народы Моими учениками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Крестите их во имя Отца, Сына и Святого Духа</a:t>
            </a:r>
          </a:p>
          <a:p>
            <a:pPr>
              <a:buNone/>
            </a:pPr>
            <a:r>
              <a:rPr lang="ru-RU" dirty="0" smtClean="0"/>
              <a:t>и научите все соблюдать, что Я вам повелел. И знайте:                       Я с вами всегда, до конца мира. (Мф 28:18-20)</a:t>
            </a:r>
          </a:p>
          <a:p>
            <a:r>
              <a:rPr lang="ru-RU" dirty="0" smtClean="0"/>
              <a:t>Вот, </a:t>
            </a:r>
            <a:r>
              <a:rPr lang="ru-RU" sz="4600" b="1" dirty="0" smtClean="0">
                <a:solidFill>
                  <a:srgbClr val="C00000"/>
                </a:solidFill>
              </a:rPr>
              <a:t>Я посылаю </a:t>
            </a:r>
            <a:r>
              <a:rPr lang="ru-RU" sz="4600" b="1" dirty="0" smtClean="0"/>
              <a:t>вас</a:t>
            </a:r>
            <a:r>
              <a:rPr lang="ru-RU" dirty="0" smtClean="0"/>
              <a:t>, как ягнят в волчью</a:t>
            </a:r>
          </a:p>
          <a:p>
            <a:pPr>
              <a:buNone/>
            </a:pPr>
            <a:r>
              <a:rPr lang="ru-RU" dirty="0" smtClean="0"/>
              <a:t> стаю. Так будьте же осторожны, как змеи,</a:t>
            </a:r>
          </a:p>
          <a:p>
            <a:pPr>
              <a:buNone/>
            </a:pPr>
            <a:r>
              <a:rPr lang="ru-RU" dirty="0" smtClean="0"/>
              <a:t> но и бесхитростны, как голуби</a:t>
            </a:r>
            <a:r>
              <a:rPr lang="ru-RU" sz="2000" dirty="0" smtClean="0"/>
              <a:t>. </a:t>
            </a:r>
            <a:r>
              <a:rPr lang="ru-RU" sz="2000" b="1" dirty="0" smtClean="0"/>
              <a:t>(Мф 10:16)</a:t>
            </a:r>
          </a:p>
          <a:p>
            <a:r>
              <a:rPr lang="ru-RU" dirty="0" smtClean="0"/>
              <a:t>Мир вам! — повторил Он. —  Как Меня </a:t>
            </a:r>
          </a:p>
          <a:p>
            <a:pPr>
              <a:buNone/>
            </a:pPr>
            <a:r>
              <a:rPr lang="ru-RU" dirty="0" smtClean="0"/>
              <a:t>послал Отец, </a:t>
            </a:r>
            <a:r>
              <a:rPr lang="ru-RU" sz="4600" b="1" dirty="0" smtClean="0"/>
              <a:t>так и </a:t>
            </a:r>
            <a:r>
              <a:rPr lang="ru-RU" sz="4600" b="1" dirty="0" smtClean="0">
                <a:solidFill>
                  <a:srgbClr val="C00000"/>
                </a:solidFill>
              </a:rPr>
              <a:t>Я посылаю </a:t>
            </a:r>
            <a:r>
              <a:rPr lang="ru-RU" sz="4600" b="1" dirty="0" smtClean="0"/>
              <a:t>вас </a:t>
            </a:r>
            <a:r>
              <a:rPr lang="ru-RU" sz="2000" b="1" dirty="0" smtClean="0"/>
              <a:t>(Ин 20:21)</a:t>
            </a:r>
            <a:endParaRPr lang="pl-PL" sz="2000" b="1" dirty="0"/>
          </a:p>
        </p:txBody>
      </p:sp>
      <p:pic>
        <p:nvPicPr>
          <p:cNvPr id="28674" name="Picture 2" descr="http://s05.radikal.ru/i178/1105/a3/d89cb1e49aa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0"/>
            <a:ext cx="3230741" cy="290228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http://www.endtime.com/wp-content/uploads/vatica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2808312" cy="3665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366868" y="836712"/>
            <a:ext cx="5093564" cy="2160240"/>
          </a:xfrm>
        </p:spPr>
        <p:txBody>
          <a:bodyPr/>
          <a:lstStyle/>
          <a:p>
            <a:r>
              <a:rPr lang="ru-RU" sz="3600" dirty="0" smtClean="0">
                <a:latin typeface="Arial Black" pitchFamily="34" charset="0"/>
                <a:cs typeface="Arial" pitchFamily="34" charset="0"/>
              </a:rPr>
              <a:t>          </a:t>
            </a:r>
            <a:br>
              <a:rPr lang="ru-RU" sz="3600" dirty="0" smtClean="0">
                <a:latin typeface="Arial Black" pitchFamily="34" charset="0"/>
                <a:cs typeface="Arial" pitchFamily="34" charset="0"/>
              </a:rPr>
            </a:br>
            <a:r>
              <a:rPr lang="ru-RU" sz="3600" dirty="0" smtClean="0">
                <a:latin typeface="Arial Black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 Black" pitchFamily="34" charset="0"/>
                <a:cs typeface="Arial" pitchFamily="34" charset="0"/>
              </a:rPr>
            </a:br>
            <a:r>
              <a:rPr lang="ru-RU" sz="3600" dirty="0" smtClean="0">
                <a:latin typeface="Arial Black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 Black" pitchFamily="34" charset="0"/>
                <a:cs typeface="Arial" pitchFamily="34" charset="0"/>
              </a:rPr>
            </a:br>
            <a:r>
              <a:rPr lang="ru-RU" sz="3600" dirty="0" smtClean="0">
                <a:latin typeface="Arial Black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 Black" pitchFamily="34" charset="0"/>
                <a:cs typeface="Arial" pitchFamily="34" charset="0"/>
              </a:rPr>
            </a:br>
            <a:r>
              <a:rPr lang="ru-RU" sz="3600" dirty="0" smtClean="0">
                <a:latin typeface="Arial Black" pitchFamily="34" charset="0"/>
                <a:cs typeface="Arial" pitchFamily="34" charset="0"/>
              </a:rPr>
              <a:t> </a:t>
            </a:r>
            <a:br>
              <a:rPr lang="ru-RU" sz="3600" dirty="0" smtClean="0">
                <a:latin typeface="Arial Black" pitchFamily="34" charset="0"/>
                <a:cs typeface="Arial" pitchFamily="34" charset="0"/>
              </a:rPr>
            </a:br>
            <a:r>
              <a:rPr lang="ru-RU" sz="3600" dirty="0" smtClean="0">
                <a:latin typeface="Arial Black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 Black" pitchFamily="34" charset="0"/>
                <a:cs typeface="Arial" pitchFamily="34" charset="0"/>
              </a:rPr>
            </a:br>
            <a:r>
              <a:rPr lang="ru-RU" sz="3600" dirty="0" smtClean="0">
                <a:latin typeface="Arial Black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 Black" pitchFamily="34" charset="0"/>
                <a:cs typeface="Arial" pitchFamily="34" charset="0"/>
              </a:rPr>
            </a:br>
            <a:r>
              <a:rPr lang="ru-RU" sz="3600" dirty="0" smtClean="0">
                <a:latin typeface="Arial Black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 Black" pitchFamily="34" charset="0"/>
                <a:cs typeface="Arial" pitchFamily="34" charset="0"/>
              </a:rPr>
            </a:br>
            <a:r>
              <a:rPr lang="ru-RU" sz="3600" dirty="0" smtClean="0">
                <a:latin typeface="Arial Black" pitchFamily="34" charset="0"/>
                <a:cs typeface="Arial" pitchFamily="34" charset="0"/>
              </a:rPr>
              <a:t>  </a:t>
            </a:r>
            <a:br>
              <a:rPr lang="ru-RU" sz="3600" dirty="0" smtClean="0">
                <a:latin typeface="Arial Black" pitchFamily="34" charset="0"/>
                <a:cs typeface="Arial" pitchFamily="34" charset="0"/>
              </a:rPr>
            </a:br>
            <a:r>
              <a:rPr lang="ru-RU" sz="3600" dirty="0" smtClean="0">
                <a:latin typeface="Arial Black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 Black" pitchFamily="34" charset="0"/>
                <a:cs typeface="Arial" pitchFamily="34" charset="0"/>
              </a:rPr>
            </a:br>
            <a:r>
              <a:rPr lang="ru-RU" sz="3600" dirty="0" smtClean="0">
                <a:latin typeface="Arial Black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 Black" pitchFamily="34" charset="0"/>
                <a:cs typeface="Arial" pitchFamily="34" charset="0"/>
              </a:rPr>
            </a:br>
            <a:r>
              <a:rPr lang="ru-RU" sz="3600" dirty="0" smtClean="0">
                <a:latin typeface="Arial Black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 Black" pitchFamily="34" charset="0"/>
                <a:cs typeface="Arial" pitchFamily="34" charset="0"/>
              </a:rPr>
            </a:br>
            <a:r>
              <a:rPr lang="ru-RU" sz="3600" dirty="0" smtClean="0">
                <a:latin typeface="Arial Black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 Black" pitchFamily="34" charset="0"/>
                <a:cs typeface="Arial" pitchFamily="34" charset="0"/>
              </a:rPr>
            </a:br>
            <a:r>
              <a:rPr lang="ru-RU" sz="3600" dirty="0" smtClean="0">
                <a:latin typeface="Arial Black" pitchFamily="34" charset="0"/>
                <a:cs typeface="Arial" pitchFamily="34" charset="0"/>
              </a:rPr>
              <a:t>   </a:t>
            </a:r>
            <a:br>
              <a:rPr lang="ru-RU" sz="3600" dirty="0" smtClean="0">
                <a:latin typeface="Arial Black" pitchFamily="34" charset="0"/>
                <a:cs typeface="Arial" pitchFamily="34" charset="0"/>
              </a:rPr>
            </a:br>
            <a:r>
              <a:rPr lang="ru-RU" sz="3600" dirty="0" smtClean="0">
                <a:latin typeface="Arial Black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 Black" pitchFamily="34" charset="0"/>
                <a:cs typeface="Arial" pitchFamily="34" charset="0"/>
              </a:rPr>
            </a:br>
            <a:r>
              <a:rPr lang="ru-RU" sz="3600" dirty="0" smtClean="0">
                <a:latin typeface="Arial Black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 Black" pitchFamily="34" charset="0"/>
                <a:cs typeface="Arial" pitchFamily="34" charset="0"/>
              </a:rPr>
            </a:br>
            <a:r>
              <a:rPr lang="ru-RU" sz="3600" dirty="0" smtClean="0">
                <a:latin typeface="Arial Black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 Black" pitchFamily="34" charset="0"/>
                <a:cs typeface="Arial" pitchFamily="34" charset="0"/>
              </a:rPr>
            </a:br>
            <a:r>
              <a:rPr lang="ru-RU" sz="3600" dirty="0" smtClean="0">
                <a:latin typeface="Arial Black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 Black" pitchFamily="34" charset="0"/>
                <a:cs typeface="Arial" pitchFamily="34" charset="0"/>
              </a:rPr>
            </a:br>
            <a:r>
              <a:rPr lang="ru-RU" sz="3600" dirty="0" smtClean="0">
                <a:latin typeface="Arial Black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 Black" pitchFamily="34" charset="0"/>
                <a:cs typeface="Arial" pitchFamily="34" charset="0"/>
              </a:rPr>
            </a:br>
            <a:r>
              <a:rPr lang="ru-RU" sz="3600" dirty="0" smtClean="0">
                <a:latin typeface="Arial Black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 Black" pitchFamily="34" charset="0"/>
                <a:cs typeface="Arial" pitchFamily="34" charset="0"/>
              </a:rPr>
            </a:br>
            <a:r>
              <a:rPr lang="ru-RU" sz="3600" dirty="0" smtClean="0">
                <a:latin typeface="Arial Black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 Black" pitchFamily="34" charset="0"/>
                <a:cs typeface="Arial" pitchFamily="34" charset="0"/>
              </a:rPr>
            </a:br>
            <a:r>
              <a:rPr lang="ru-RU" sz="3600" dirty="0" smtClean="0">
                <a:latin typeface="Arial Black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 Black" pitchFamily="34" charset="0"/>
                <a:cs typeface="Arial" pitchFamily="34" charset="0"/>
              </a:rPr>
            </a:br>
            <a:r>
              <a:rPr lang="ru-RU" sz="3600" dirty="0" smtClean="0">
                <a:latin typeface="Arial Black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 Black" pitchFamily="34" charset="0"/>
                <a:cs typeface="Arial" pitchFamily="34" charset="0"/>
              </a:rPr>
            </a:br>
            <a:r>
              <a:rPr lang="ru-RU" sz="3600" dirty="0" smtClean="0">
                <a:latin typeface="Arial Black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 Black" pitchFamily="34" charset="0"/>
                <a:cs typeface="Arial" pitchFamily="34" charset="0"/>
              </a:rPr>
            </a:br>
            <a:r>
              <a:rPr lang="ru-RU" sz="3600" dirty="0" smtClean="0">
                <a:latin typeface="Arial Black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 Black" pitchFamily="34" charset="0"/>
                <a:cs typeface="Arial" pitchFamily="34" charset="0"/>
              </a:rPr>
            </a:br>
            <a:r>
              <a:rPr lang="ru-RU" sz="3600" dirty="0" smtClean="0">
                <a:latin typeface="Arial Black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 Black" pitchFamily="34" charset="0"/>
                <a:cs typeface="Arial" pitchFamily="34" charset="0"/>
              </a:rPr>
            </a:br>
            <a:r>
              <a:rPr lang="ru-RU" sz="3600" dirty="0" smtClean="0">
                <a:latin typeface="Arial Black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 Black" pitchFamily="34" charset="0"/>
                <a:cs typeface="Arial" pitchFamily="34" charset="0"/>
              </a:rPr>
            </a:br>
            <a:r>
              <a:rPr lang="ru-RU" sz="3600" dirty="0" smtClean="0">
                <a:latin typeface="Arial Black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 Black" pitchFamily="34" charset="0"/>
                <a:cs typeface="Arial" pitchFamily="34" charset="0"/>
              </a:rPr>
            </a:br>
            <a:r>
              <a:rPr lang="ru-RU" sz="3600" dirty="0" smtClean="0">
                <a:latin typeface="Arial Black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 Black" pitchFamily="34" charset="0"/>
                <a:cs typeface="Arial" pitchFamily="34" charset="0"/>
              </a:rPr>
            </a:br>
            <a:r>
              <a:rPr lang="ru-RU" sz="3600" dirty="0" smtClean="0">
                <a:latin typeface="Arial Black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 Black" pitchFamily="34" charset="0"/>
                <a:cs typeface="Arial" pitchFamily="34" charset="0"/>
              </a:rPr>
            </a:br>
            <a:r>
              <a:rPr lang="ru-RU" sz="3600" dirty="0" smtClean="0">
                <a:latin typeface="Arial Black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 Black" pitchFamily="34" charset="0"/>
                <a:cs typeface="Arial" pitchFamily="34" charset="0"/>
              </a:rPr>
            </a:br>
            <a:r>
              <a:rPr lang="ru-RU" sz="3600" dirty="0" smtClean="0">
                <a:latin typeface="Arial Black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 Black" pitchFamily="34" charset="0"/>
                <a:cs typeface="Arial" pitchFamily="34" charset="0"/>
              </a:rPr>
            </a:br>
            <a:r>
              <a:rPr lang="ru-RU" sz="3600" dirty="0" smtClean="0">
                <a:latin typeface="Arial Black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 Black" pitchFamily="34" charset="0"/>
                <a:cs typeface="Arial" pitchFamily="34" charset="0"/>
              </a:rPr>
            </a:br>
            <a:r>
              <a:rPr lang="ru-RU" sz="3600" dirty="0" smtClean="0">
                <a:latin typeface="Arial Black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 Black" pitchFamily="34" charset="0"/>
                <a:cs typeface="Arial" pitchFamily="34" charset="0"/>
              </a:rPr>
            </a:br>
            <a:r>
              <a:rPr lang="ru-RU" sz="3600" dirty="0" smtClean="0">
                <a:latin typeface="Arial Black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 Black" pitchFamily="34" charset="0"/>
                <a:cs typeface="Arial" pitchFamily="34" charset="0"/>
              </a:rPr>
            </a:br>
            <a:r>
              <a:rPr lang="ru-RU" sz="3600" dirty="0" smtClean="0">
                <a:latin typeface="Arial Black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 Black" pitchFamily="34" charset="0"/>
                <a:cs typeface="Arial" pitchFamily="34" charset="0"/>
              </a:rPr>
            </a:br>
            <a:r>
              <a:rPr lang="ru-RU" sz="3600" dirty="0" smtClean="0">
                <a:latin typeface="Arial Black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 Black" pitchFamily="34" charset="0"/>
                <a:cs typeface="Arial" pitchFamily="34" charset="0"/>
              </a:rPr>
            </a:br>
            <a:r>
              <a:rPr lang="ru-RU" sz="3600" dirty="0" smtClean="0">
                <a:latin typeface="Arial Black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 Black" pitchFamily="34" charset="0"/>
                <a:cs typeface="Arial" pitchFamily="34" charset="0"/>
              </a:rPr>
            </a:br>
            <a:r>
              <a:rPr lang="ru-RU" sz="3600" dirty="0" smtClean="0">
                <a:latin typeface="Arial Black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 Black" pitchFamily="34" charset="0"/>
                <a:cs typeface="Arial" pitchFamily="34" charset="0"/>
              </a:rPr>
            </a:br>
            <a:r>
              <a:rPr lang="ru-RU" sz="3600" dirty="0" smtClean="0">
                <a:latin typeface="Arial Black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 Black" pitchFamily="34" charset="0"/>
                <a:cs typeface="Arial" pitchFamily="34" charset="0"/>
              </a:rPr>
            </a:br>
            <a:r>
              <a:rPr lang="ru-RU" sz="3600" dirty="0" smtClean="0">
                <a:latin typeface="Arial Black" pitchFamily="34" charset="0"/>
                <a:cs typeface="Arial" pitchFamily="34" charset="0"/>
              </a:rPr>
              <a:t/>
            </a:r>
            <a:br>
              <a:rPr lang="ru-RU" sz="3600" dirty="0" smtClean="0">
                <a:latin typeface="Arial Black" pitchFamily="34" charset="0"/>
                <a:cs typeface="Arial" pitchFamily="34" charset="0"/>
              </a:rPr>
            </a:br>
            <a:r>
              <a:rPr lang="ru-RU" sz="2800" dirty="0" smtClean="0">
                <a:latin typeface="Arial Black" pitchFamily="34" charset="0"/>
                <a:cs typeface="Arial" pitchFamily="34" charset="0"/>
              </a:rPr>
              <a:t>ЗАПОВЕДИ СВЯТОЙ МАТЕРИ ЦЕРКВИ </a:t>
            </a:r>
            <a:r>
              <a:rPr lang="pl-PL" sz="4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4400" dirty="0" smtClean="0">
                <a:latin typeface="Arial" pitchFamily="34" charset="0"/>
                <a:cs typeface="Arial" pitchFamily="34" charset="0"/>
              </a:rPr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843808" y="2060848"/>
            <a:ext cx="5616624" cy="4248472"/>
          </a:xfrm>
        </p:spPr>
        <p:txBody>
          <a:bodyPr>
            <a:normAutofit fontScale="92500" lnSpcReduction="20000"/>
          </a:bodyPr>
          <a:lstStyle/>
          <a:p>
            <a:endParaRPr lang="ru-RU" sz="2000" b="1" dirty="0" smtClean="0">
              <a:latin typeface="Arial" pitchFamily="34" charset="0"/>
              <a:cs typeface="Arial" pitchFamily="34" charset="0"/>
            </a:endParaRPr>
          </a:p>
          <a:p>
            <a:endParaRPr lang="ru-RU" sz="1800" dirty="0" smtClean="0"/>
          </a:p>
          <a:p>
            <a:r>
              <a:rPr lang="ru-RU" sz="1800" dirty="0" smtClean="0"/>
              <a:t>Пять церковных заповедей, установленных </a:t>
            </a:r>
            <a:r>
              <a:rPr lang="ru-RU" sz="1800" dirty="0" smtClean="0">
                <a:hlinkClick r:id="rId3" tooltip="Римско-католическая церковь"/>
              </a:rPr>
              <a:t>Римской католической церковью</a:t>
            </a:r>
            <a:r>
              <a:rPr lang="ru-RU" sz="1800" dirty="0" smtClean="0"/>
              <a:t> для своих членов таковы:</a:t>
            </a:r>
          </a:p>
          <a:p>
            <a:endParaRPr lang="ru-RU" sz="1800" dirty="0" smtClean="0"/>
          </a:p>
          <a:p>
            <a:r>
              <a:rPr lang="ru-RU" sz="1800" b="1" dirty="0" smtClean="0"/>
              <a:t>1.Участвуй в мессе и будь свободен от работы в воскресные дни и другие праздники</a:t>
            </a:r>
          </a:p>
          <a:p>
            <a:r>
              <a:rPr lang="ru-RU" sz="1800" b="1" dirty="0" smtClean="0"/>
              <a:t>2.Исповедоваться в грехах своих по меньшей мере раз в год.</a:t>
            </a:r>
          </a:p>
          <a:p>
            <a:r>
              <a:rPr lang="ru-RU" sz="1800" b="1" dirty="0" smtClean="0"/>
              <a:t>3.Принимай таинство евхаристии по меньшей мере раз в год, в пасхальное время.</a:t>
            </a:r>
          </a:p>
          <a:p>
            <a:r>
              <a:rPr lang="ru-RU" sz="1800" b="1" dirty="0" smtClean="0"/>
              <a:t>4.Соблюдай предписанные церковью периоды воздержания от мясной пищи и посты.</a:t>
            </a:r>
          </a:p>
          <a:p>
            <a:r>
              <a:rPr lang="ru-RU" sz="1800" b="1" dirty="0" smtClean="0"/>
              <a:t>5.Поддерживай церковь в её нуждах.</a:t>
            </a:r>
          </a:p>
          <a:p>
            <a:endParaRPr lang="ru-RU" sz="1800" b="1" dirty="0" smtClean="0"/>
          </a:p>
          <a:p>
            <a:r>
              <a:rPr lang="ru-RU" sz="1700" b="1" dirty="0" smtClean="0"/>
              <a:t>«</a:t>
            </a:r>
            <a:r>
              <a:rPr lang="ru-RU" sz="1700" b="1" dirty="0" smtClean="0">
                <a:hlinkClick r:id="rId4" tooltip="Катехизис Католической церкви"/>
              </a:rPr>
              <a:t>Катехизис Католической церкви</a:t>
            </a:r>
            <a:r>
              <a:rPr lang="ru-RU" sz="1700" b="1" dirty="0" smtClean="0"/>
              <a:t>» (ККЦ) 2042—2043)</a:t>
            </a:r>
          </a:p>
          <a:p>
            <a:endParaRPr lang="pl-PL" dirty="0" smtClean="0"/>
          </a:p>
          <a:p>
            <a:endParaRPr lang="pl-PL" dirty="0"/>
          </a:p>
        </p:txBody>
      </p:sp>
      <p:pic>
        <p:nvPicPr>
          <p:cNvPr id="8" name="Рисунок 1" descr="http://sibcatholic.ru/wp-content/uploads/2014/04/katehizis_katolicheskoj_cerkvi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53136"/>
            <a:ext cx="1503040" cy="1807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38" name="Picture 2" descr="http://www.only-flags.com/images/vatican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188640"/>
            <a:ext cx="1851505" cy="1105670"/>
          </a:xfrm>
          <a:prstGeom prst="rect">
            <a:avLst/>
          </a:prstGeom>
          <a:noFill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«Нет спасения вне Церкви»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752"/>
            <a:ext cx="7499176" cy="5258984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СВЯТОЙ КИПРИАН КАРФАГЕНСКИЙ: </a:t>
            </a:r>
          </a:p>
          <a:p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КОМУ 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ЦЕРКОВЬ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 НЕ </a:t>
            </a:r>
            <a:r>
              <a:rPr lang="ru-RU" sz="3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МАТЬ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, </a:t>
            </a:r>
            <a:r>
              <a:rPr lang="ru-RU" sz="3600" b="1" u="sng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ТОМУ И БОГНЕ ОТЕЦ</a:t>
            </a:r>
            <a:endParaRPr lang="pl-PL" sz="3600" b="1" u="sng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i="1" dirty="0" smtClean="0"/>
          </a:p>
          <a:p>
            <a:r>
              <a:rPr lang="ru-RU" i="1" dirty="0" smtClean="0"/>
              <a:t>Как надо понимать это утверждение, часто повторяемое отцами Церкви? Сформулированное позитивно, оно означает, что спасение целиком исходит от Христа-главы через Церковь, Тело Его:</a:t>
            </a:r>
            <a:endParaRPr lang="pl-PL" dirty="0" smtClean="0"/>
          </a:p>
          <a:p>
            <a:r>
              <a:rPr lang="ru-RU" i="1" dirty="0" smtClean="0"/>
              <a:t>«Основываясь на Священном Писании и на Предании, Собор учит, что эта странствующая по земле Церковь необходима для спасения. Один только Христос - посредник и путь ко спасению, а Он присутствует для нас в Своем теле, которое есть Церковь; прямо преподав нам необходимость веры и Крещения. Он одновременно подтвердил необходимость самой Церкви, в которую люди входят через Крещение, как через дверь. Поэтому знающие, что Вселенская Церковь основана Богом через Иисуса Христа как необходимая, и все же не желающие вступить в нее или оставаться в ней, не могут спастись»</a:t>
            </a:r>
            <a:r>
              <a:rPr lang="ru-RU" i="1" u="sng" dirty="0" smtClean="0">
                <a:hlinkClick r:id="rId2"/>
              </a:rPr>
              <a:t>302</a:t>
            </a:r>
            <a:r>
              <a:rPr lang="ru-RU" i="1" dirty="0" smtClean="0"/>
              <a:t>.</a:t>
            </a:r>
            <a:r>
              <a:rPr lang="ru-RU" dirty="0" smtClean="0"/>
              <a:t>846</a:t>
            </a:r>
            <a:r>
              <a:rPr lang="ru-RU" u="sng" dirty="0" smtClean="0">
                <a:hlinkClick r:id="rId3"/>
              </a:rPr>
              <a:t>161</a:t>
            </a:r>
            <a:r>
              <a:rPr lang="ru-RU" i="1" dirty="0" smtClean="0"/>
              <a:t>,</a:t>
            </a:r>
            <a:r>
              <a:rPr lang="ru-RU" dirty="0" smtClean="0"/>
              <a:t> </a:t>
            </a:r>
            <a:r>
              <a:rPr lang="ru-RU" u="sng" dirty="0" smtClean="0">
                <a:hlinkClick r:id="rId4"/>
              </a:rPr>
              <a:t>1257</a:t>
            </a:r>
            <a:endParaRPr lang="pl-PL" dirty="0" smtClean="0"/>
          </a:p>
          <a:p>
            <a:r>
              <a:rPr lang="ru-RU" i="1" dirty="0" smtClean="0"/>
              <a:t>Это утверждение не относится к тем, кто не по своей вине не знает Христа и Его Церковь:</a:t>
            </a:r>
            <a:br>
              <a:rPr lang="ru-RU" i="1" dirty="0" smtClean="0"/>
            </a:br>
            <a:r>
              <a:rPr lang="ru-RU" i="1" dirty="0" smtClean="0"/>
              <a:t>«</a:t>
            </a:r>
            <a:r>
              <a:rPr lang="ru-RU" sz="3300" b="1" i="1" dirty="0" smtClean="0"/>
              <a:t>А кто без вины своей, не знает Евангелия Христова и Его Церкви, но все же ищет Бога искренним сердцем</a:t>
            </a:r>
            <a:r>
              <a:rPr lang="ru-RU" i="1" dirty="0" smtClean="0"/>
              <a:t> и под воздействием Его благодати стремится исполнять своими делами Его волю, которую познает благодаря голосу совести, те могут наследовать вечное спасение»</a:t>
            </a:r>
            <a:r>
              <a:rPr lang="ru-RU" i="1" u="sng" dirty="0" smtClean="0">
                <a:hlinkClick r:id="rId2"/>
              </a:rPr>
              <a:t>303</a:t>
            </a:r>
            <a:r>
              <a:rPr lang="ru-RU" i="1" dirty="0" smtClean="0"/>
              <a:t>.</a:t>
            </a:r>
            <a:r>
              <a:rPr lang="ru-RU" dirty="0" smtClean="0"/>
              <a:t>847</a:t>
            </a:r>
            <a:endParaRPr lang="pl-PL" dirty="0" smtClean="0"/>
          </a:p>
          <a:p>
            <a:r>
              <a:rPr lang="ru-RU" i="1" dirty="0" smtClean="0"/>
              <a:t>«Итак, хотя людей, не по своей вине не знающих Евангелия, Бог может путями, которые Ему одному известны, вести к вере, </a:t>
            </a:r>
            <a:r>
              <a:rPr lang="ru-RU" b="1" i="1" u="sng" dirty="0" smtClean="0"/>
              <a:t>без которой </a:t>
            </a:r>
            <a:r>
              <a:rPr lang="ru-RU" i="1" u="sng" dirty="0" smtClean="0"/>
              <a:t>„</a:t>
            </a:r>
            <a:r>
              <a:rPr lang="ru-RU" b="1" i="1" u="sng" dirty="0" smtClean="0"/>
              <a:t>Богу угодить невозможно</a:t>
            </a:r>
            <a:r>
              <a:rPr lang="ru-RU" i="1" u="sng" dirty="0" smtClean="0"/>
              <a:t>” (Евр 11, 6),</a:t>
            </a:r>
            <a:r>
              <a:rPr lang="ru-RU" i="1" dirty="0" smtClean="0"/>
              <a:t> однако на Церкви лежит обязанность и одновременно священное право проповедовать Евангелие»</a:t>
            </a:r>
            <a:r>
              <a:rPr lang="ru-RU" i="1" u="sng" dirty="0" smtClean="0">
                <a:hlinkClick r:id="rId2"/>
              </a:rPr>
              <a:t>304</a:t>
            </a:r>
            <a:r>
              <a:rPr lang="ru-RU" i="1" dirty="0" smtClean="0"/>
              <a:t> всем людям. </a:t>
            </a:r>
            <a:r>
              <a:rPr lang="ru-RU" dirty="0" smtClean="0"/>
              <a:t>848 </a:t>
            </a:r>
            <a:r>
              <a:rPr lang="ru-RU" u="sng" dirty="0" smtClean="0">
                <a:hlinkClick r:id="rId4"/>
              </a:rPr>
              <a:t>1260</a:t>
            </a:r>
            <a:endParaRPr lang="ru-RU" u="sng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«Учитель, что сделать мне?..»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060848"/>
            <a:ext cx="7239000" cy="4394888"/>
          </a:xfrm>
        </p:spPr>
        <p:txBody>
          <a:bodyPr/>
          <a:lstStyle/>
          <a:p>
            <a:r>
              <a:rPr lang="ru-RU" dirty="0" smtClean="0"/>
              <a:t>«</a:t>
            </a:r>
            <a:r>
              <a:rPr lang="ru-RU" sz="1800" dirty="0" smtClean="0"/>
              <a:t>Учитель благой! что сделать мне доброго, чтобы иметь жизнь вечную?» В ответ молодому человеку, задавшему этот вопрос, Иисус сперва напоминает о необходимости признавать </a:t>
            </a:r>
            <a:r>
              <a:rPr lang="ru-RU" dirty="0" smtClean="0"/>
              <a:t>«</a:t>
            </a:r>
            <a:r>
              <a:rPr lang="ru-RU" b="1" u="sng" dirty="0" smtClean="0"/>
              <a:t>одного Бога</a:t>
            </a:r>
            <a:r>
              <a:rPr lang="ru-RU" dirty="0" smtClean="0"/>
              <a:t>» благим, </a:t>
            </a:r>
            <a:r>
              <a:rPr lang="ru-RU" u="sng" dirty="0" smtClean="0"/>
              <a:t>как высшее Добро и источник всяческого блага</a:t>
            </a:r>
            <a:r>
              <a:rPr lang="ru-RU" dirty="0" smtClean="0"/>
              <a:t>. </a:t>
            </a: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</a:t>
            </a:r>
            <a:r>
              <a:rPr lang="ru-RU" dirty="0" smtClean="0"/>
              <a:t>Затем Иисус говорит ему: </a:t>
            </a:r>
            <a:r>
              <a:rPr lang="en-US" dirty="0" smtClean="0"/>
              <a:t>                              </a:t>
            </a:r>
            <a:r>
              <a:rPr lang="ru-RU" dirty="0" smtClean="0"/>
              <a:t>«</a:t>
            </a:r>
            <a:r>
              <a:rPr lang="ru-RU" u="sng" dirty="0" smtClean="0"/>
              <a:t>Если же хочешь </a:t>
            </a:r>
            <a:r>
              <a:rPr lang="ru-RU" b="1" u="sng" dirty="0" smtClean="0">
                <a:solidFill>
                  <a:srgbClr val="0070C0"/>
                </a:solidFill>
              </a:rPr>
              <a:t>войти в жизнь </a:t>
            </a:r>
            <a:r>
              <a:rPr lang="ru-RU" dirty="0" smtClean="0"/>
              <a:t>вечную, </a:t>
            </a:r>
            <a:r>
              <a:rPr lang="ru-RU" b="1" u="sng" dirty="0" smtClean="0">
                <a:solidFill>
                  <a:srgbClr val="FF0000"/>
                </a:solidFill>
                <a:latin typeface="Arial Black" pitchFamily="34" charset="0"/>
              </a:rPr>
              <a:t>соблюди заповеди</a:t>
            </a:r>
            <a:r>
              <a:rPr lang="ru-RU" dirty="0" smtClean="0"/>
              <a:t>». </a:t>
            </a:r>
            <a:r>
              <a:rPr lang="ru-RU" sz="2000" dirty="0" smtClean="0"/>
              <a:t>(Мф 19, 16-19).</a:t>
            </a:r>
            <a:endParaRPr lang="pl-PL" sz="20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239000" cy="1152128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u="sng" dirty="0" smtClean="0">
                <a:solidFill>
                  <a:srgbClr val="FF0000"/>
                </a:solidFill>
              </a:rPr>
              <a:t>1.Участвуй в мессе</a:t>
            </a:r>
            <a:r>
              <a:rPr lang="ru-RU" sz="2200" dirty="0" smtClean="0"/>
              <a:t> и будь свободен от работы в воскресные дни и другие праздники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725144"/>
            <a:ext cx="7643192" cy="17305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>    </a:t>
            </a:r>
            <a:r>
              <a:rPr lang="ru-RU" sz="1400" dirty="0" smtClean="0"/>
              <a:t>Неоднократно упоминая об обязанности верующих участвовать в Мессе по воскресеньям и предписанным праздникам, Катехизис Католической Церкви утверждает: </a:t>
            </a:r>
            <a:r>
              <a:rPr lang="ru-RU" sz="1600" dirty="0" smtClean="0"/>
              <a:t>«</a:t>
            </a:r>
            <a:r>
              <a:rPr lang="ru-RU" sz="1600" b="1" u="sng" dirty="0" smtClean="0">
                <a:solidFill>
                  <a:srgbClr val="FF0000"/>
                </a:solidFill>
                <a:latin typeface="Arial Black" pitchFamily="34" charset="0"/>
              </a:rPr>
              <a:t>Верные обязаны </a:t>
            </a:r>
            <a:r>
              <a:rPr lang="ru-RU" sz="1600" b="1" dirty="0" smtClean="0">
                <a:latin typeface="Arial Black" pitchFamily="34" charset="0"/>
              </a:rPr>
              <a:t>участвовать в Евхаристии </a:t>
            </a:r>
            <a:r>
              <a:rPr lang="ru-RU" sz="1600" b="1" dirty="0" smtClean="0"/>
              <a:t>в дни предписанных праздников, если они не освобождены от этого обязательства по серьезной причине (например, болезнь или уход за грудным ребенком) или если их священник не снял с них обязательство</a:t>
            </a:r>
            <a:r>
              <a:rPr lang="ru-RU" sz="1600" dirty="0" smtClean="0"/>
              <a:t>» (ККЦ 2181). Далее говорится: «Те, </a:t>
            </a:r>
            <a:r>
              <a:rPr lang="ru-RU" sz="1600" b="1" u="sng" dirty="0" smtClean="0">
                <a:latin typeface="Arial" pitchFamily="34" charset="0"/>
                <a:cs typeface="Arial" pitchFamily="34" charset="0"/>
              </a:rPr>
              <a:t>кто сознательно не выполняют</a:t>
            </a:r>
            <a:r>
              <a:rPr lang="ru-RU" sz="1600" b="1" dirty="0" smtClean="0">
                <a:latin typeface="Arial" pitchFamily="34" charset="0"/>
                <a:cs typeface="Arial" pitchFamily="34" charset="0"/>
              </a:rPr>
              <a:t> этого обязательства</a:t>
            </a:r>
            <a:r>
              <a:rPr lang="ru-RU" sz="1600" dirty="0" smtClean="0"/>
              <a:t>, </a:t>
            </a:r>
            <a:r>
              <a:rPr lang="ru-RU" sz="1600" b="1" u="sng" dirty="0" smtClean="0">
                <a:solidFill>
                  <a:srgbClr val="7030A0"/>
                </a:solidFill>
                <a:latin typeface="Arial Black" pitchFamily="34" charset="0"/>
              </a:rPr>
              <a:t>совершают тяжкий грех</a:t>
            </a:r>
            <a:r>
              <a:rPr lang="ru-RU" sz="1600" dirty="0" smtClean="0"/>
              <a:t>».</a:t>
            </a:r>
            <a:endParaRPr lang="pl-PL" sz="1600" dirty="0" smtClean="0"/>
          </a:p>
        </p:txBody>
      </p:sp>
      <p:pic>
        <p:nvPicPr>
          <p:cNvPr id="31746" name="Picture 2" descr="http://www.turnbacktogod.com/wp-content/uploads/2010/05/Holy-M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052736"/>
            <a:ext cx="2520279" cy="3562475"/>
          </a:xfrm>
          <a:prstGeom prst="rect">
            <a:avLst/>
          </a:prstGeom>
          <a:noFill/>
        </p:spPr>
      </p:pic>
      <p:pic>
        <p:nvPicPr>
          <p:cNvPr id="31748" name="Picture 4" descr="http://thebreadoflifeblog.files.wordpress.com/2012/11/sacerdosalterchristu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268760"/>
            <a:ext cx="2799080" cy="30565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четвёртая Заповедь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sz="3800" u="sng" dirty="0" smtClean="0">
                <a:latin typeface="Arial Black" pitchFamily="34" charset="0"/>
              </a:rPr>
              <a:t>Помни</a:t>
            </a:r>
            <a:r>
              <a:rPr lang="ru-RU" sz="3800" dirty="0" smtClean="0"/>
              <a:t> </a:t>
            </a:r>
            <a:r>
              <a:rPr lang="ru-RU" dirty="0" smtClean="0"/>
              <a:t>день субботний, </a:t>
            </a:r>
            <a:r>
              <a:rPr lang="ru-RU" sz="3800" u="sng" dirty="0" smtClean="0">
                <a:latin typeface="Arial Black" pitchFamily="34" charset="0"/>
              </a:rPr>
              <a:t>чтобы святить его</a:t>
            </a:r>
            <a:r>
              <a:rPr lang="ru-RU" dirty="0" smtClean="0"/>
              <a:t>. Шесть дней работай, и делай в них всякие дела твои; а день седьмой - суббота Господу, Богу твоему: не делай в оный никакого дела (Исх 20, 8-10</a:t>
            </a:r>
            <a:r>
              <a:rPr lang="ru-RU" u="sng" baseline="30000" dirty="0" smtClean="0">
                <a:hlinkClick r:id="rId2"/>
              </a:rPr>
              <a:t>98</a:t>
            </a:r>
            <a:r>
              <a:rPr lang="ru-RU" dirty="0" smtClean="0"/>
              <a:t>).</a:t>
            </a:r>
            <a:br>
              <a:rPr lang="ru-RU" dirty="0" smtClean="0"/>
            </a:br>
            <a:r>
              <a:rPr lang="ru-RU" dirty="0" smtClean="0"/>
              <a:t>Суббота для человека, а не человек для субботы; посему Сын Человеческий есть господин и субботы (Мк 2, 27-28).</a:t>
            </a:r>
            <a:endParaRPr lang="pl-PL" dirty="0" smtClean="0"/>
          </a:p>
          <a:p>
            <a:r>
              <a:rPr lang="ru-RU" dirty="0" smtClean="0"/>
              <a:t>Четвёртая Заповедь Декалога напоминает о святости субботы. «Седьмой (день) - суббота покоя, посвященная Господу» (Исх 31, 15). </a:t>
            </a:r>
            <a:r>
              <a:rPr lang="ru-RU" u="sng" dirty="0" smtClean="0"/>
              <a:t>2168</a:t>
            </a:r>
            <a:endParaRPr lang="pl-PL" dirty="0" smtClean="0"/>
          </a:p>
          <a:p>
            <a:r>
              <a:rPr lang="ru-RU" i="1" dirty="0" smtClean="0"/>
              <a:t>Декалог представляет собою органичное целое, в котором каждое «слово» или «заповедь» отсылает к целому. </a:t>
            </a:r>
            <a:r>
              <a:rPr lang="ru-RU" b="1" i="1" u="sng" dirty="0" smtClean="0">
                <a:solidFill>
                  <a:srgbClr val="7030A0"/>
                </a:solidFill>
              </a:rPr>
              <a:t>Нарушить одну из заповедей означает нарушить весь Закон</a:t>
            </a:r>
            <a:r>
              <a:rPr lang="ru-RU" b="1" u="sng" baseline="30000" dirty="0" smtClean="0">
                <a:solidFill>
                  <a:srgbClr val="7030A0"/>
                </a:solidFill>
              </a:rPr>
              <a:t> </a:t>
            </a:r>
            <a:r>
              <a:rPr lang="ru-RU" u="sng" dirty="0" smtClean="0"/>
              <a:t>2079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Воскресная Евхаристия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96752"/>
            <a:ext cx="7239000" cy="525898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Воскресное празднование Дня Господня и Евхаристии Господа находится в самом сердце церковной жизни. </a:t>
            </a:r>
          </a:p>
          <a:p>
            <a:r>
              <a:rPr lang="ru-RU" dirty="0" smtClean="0"/>
              <a:t>«</a:t>
            </a:r>
            <a:r>
              <a:rPr lang="ru-RU" sz="3400" b="1" dirty="0" smtClean="0"/>
              <a:t>Воскресенье</a:t>
            </a:r>
            <a:r>
              <a:rPr lang="ru-RU" dirty="0" smtClean="0"/>
              <a:t>, когда </a:t>
            </a:r>
            <a:r>
              <a:rPr lang="ru-RU" sz="3400" b="1" dirty="0" smtClean="0"/>
              <a:t>по апостольской традиции прославляется Пасхальная тайна</a:t>
            </a:r>
            <a:r>
              <a:rPr lang="ru-RU" dirty="0" smtClean="0"/>
              <a:t>, должно соблюдаться во всей Церкви как самый главный из предписанных праздников»</a:t>
            </a:r>
            <a:r>
              <a:rPr lang="ru-RU" u="sng" baseline="30000" dirty="0" smtClean="0">
                <a:hlinkClick r:id="rId2"/>
              </a:rPr>
              <a:t>108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«Таким же образом должны праздноваться дни Рождества Иисуса Христа, Богоявления, Вознесения, Пресвятого Тела и Крови Христа; день Пресвятой Богородицы Марии, Ее Непорочного Зачатия, Ее Взятия в небесную славу (Успения]; дни св. Иосифа, свв. апостолов Петра и Павла, Всех Святых»</a:t>
            </a:r>
            <a:r>
              <a:rPr lang="ru-RU" u="sng" baseline="30000" dirty="0" smtClean="0">
                <a:hlinkClick r:id="rId2"/>
              </a:rPr>
              <a:t>109</a:t>
            </a:r>
            <a:r>
              <a:rPr lang="ru-RU" dirty="0" smtClean="0"/>
              <a:t>. </a:t>
            </a:r>
            <a:r>
              <a:rPr lang="ru-RU" u="sng" dirty="0" smtClean="0"/>
              <a:t>2177 </a:t>
            </a:r>
            <a:r>
              <a:rPr lang="ru-RU" i="1" u="sng" dirty="0" smtClean="0"/>
              <a:t>1167 2043</a:t>
            </a:r>
            <a:endParaRPr lang="pl-PL" dirty="0" smtClean="0"/>
          </a:p>
          <a:p>
            <a:r>
              <a:rPr lang="ru-RU" dirty="0" smtClean="0"/>
              <a:t>Обычай христианского собрания датируется началом апостольского века</a:t>
            </a:r>
            <a:r>
              <a:rPr lang="ru-RU" u="sng" baseline="30000" dirty="0" smtClean="0">
                <a:hlinkClick r:id="rId2"/>
              </a:rPr>
              <a:t>110</a:t>
            </a:r>
            <a:r>
              <a:rPr lang="ru-RU" dirty="0" smtClean="0"/>
              <a:t>. Послание к Евреям напоминает:        «</a:t>
            </a:r>
            <a:r>
              <a:rPr lang="ru-RU" sz="4000" b="1" dirty="0" smtClean="0"/>
              <a:t>Не будем оставлять собрания своего,  </a:t>
            </a:r>
            <a:r>
              <a:rPr lang="ru-RU" sz="4000" b="1" u="sng" dirty="0" smtClean="0">
                <a:solidFill>
                  <a:schemeClr val="tx2"/>
                </a:solidFill>
              </a:rPr>
              <a:t>как есть у некоторых обычай</a:t>
            </a:r>
            <a:r>
              <a:rPr lang="ru-RU" dirty="0" smtClean="0"/>
              <a:t>; но будем увещевать друг друга» (Евр 10, 25). </a:t>
            </a:r>
            <a:r>
              <a:rPr lang="ru-RU" u="sng" dirty="0" smtClean="0"/>
              <a:t>2178 </a:t>
            </a:r>
            <a:r>
              <a:rPr lang="ru-RU" i="1" u="sng" dirty="0" smtClean="0"/>
              <a:t>1343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7239000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Обязанность почитания воскресенья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sz="4200" dirty="0" smtClean="0"/>
              <a:t> </a:t>
            </a:r>
            <a:r>
              <a:rPr lang="ru-RU" sz="4200" i="1" dirty="0" smtClean="0"/>
              <a:t>Суббота, представлявшая собой завершение первого творения, заменена воскресеньем, напоминающим о новом творении, начавшемся с Воскресением Христа</a:t>
            </a:r>
            <a:r>
              <a:rPr lang="ru-RU" sz="4200" dirty="0" smtClean="0"/>
              <a:t>. 2190</a:t>
            </a:r>
            <a:endParaRPr lang="pl-PL" sz="4200" dirty="0" smtClean="0"/>
          </a:p>
          <a:p>
            <a:endParaRPr lang="pl-PL" dirty="0" smtClean="0"/>
          </a:p>
          <a:p>
            <a:r>
              <a:rPr lang="ru-RU" dirty="0" smtClean="0"/>
              <a:t>Заповедь Церкви определяет и уточняет Закон Господень: «В воскресенье и в другие дни предписанных праздников верные обязаны участвовать в Святой Мессе</a:t>
            </a:r>
            <a:r>
              <a:rPr lang="ru-RU" u="sng" baseline="30000" dirty="0" smtClean="0">
                <a:hlinkClick r:id="rId2"/>
              </a:rPr>
              <a:t>114</a:t>
            </a:r>
            <a:r>
              <a:rPr lang="ru-RU" dirty="0" smtClean="0"/>
              <a:t>. Тот выполняет обязательство участия в Святой Мессе, кто участвует в ней там, где она совершается по католическому обряду или в самый день праздника, или накануне вечером»</a:t>
            </a:r>
            <a:r>
              <a:rPr lang="ru-RU" u="sng" baseline="30000" dirty="0" smtClean="0">
                <a:hlinkClick r:id="rId2"/>
              </a:rPr>
              <a:t>115</a:t>
            </a:r>
            <a:r>
              <a:rPr lang="ru-RU" dirty="0" smtClean="0"/>
              <a:t>.</a:t>
            </a:r>
            <a:r>
              <a:rPr lang="ru-RU" u="sng" dirty="0" smtClean="0"/>
              <a:t>2180 </a:t>
            </a:r>
            <a:r>
              <a:rPr lang="ru-RU" i="1" u="sng" dirty="0" smtClean="0"/>
              <a:t>2042 1389</a:t>
            </a:r>
            <a:endParaRPr lang="pl-PL" dirty="0" smtClean="0"/>
          </a:p>
          <a:p>
            <a:r>
              <a:rPr lang="ru-RU" dirty="0" smtClean="0"/>
              <a:t>Воскресная Евхаристия - основа и утверждение всей христианской жизни в вере. Поэтому верные обязаны участвовать в Евхаристии в дни предписанных праздников, если они не освобождены от этого обязательства по серьезной причине (например, болезнь или уход за грудным ребенком) или если их священник снял с них обязательство</a:t>
            </a:r>
            <a:r>
              <a:rPr lang="ru-RU" u="sng" baseline="30000" dirty="0" smtClean="0">
                <a:hlinkClick r:id="rId2"/>
              </a:rPr>
              <a:t>116</a:t>
            </a:r>
            <a:r>
              <a:rPr lang="ru-RU" dirty="0" smtClean="0"/>
              <a:t>. Те, кто сознательно не выполняют этого обязательства, совершают тяжкий грех. </a:t>
            </a:r>
            <a:r>
              <a:rPr lang="ru-RU" u="sng" dirty="0" smtClean="0"/>
              <a:t>2181</a:t>
            </a:r>
            <a:endParaRPr lang="pl-PL" dirty="0" smtClean="0"/>
          </a:p>
          <a:p>
            <a:r>
              <a:rPr lang="ru-RU" dirty="0" smtClean="0"/>
              <a:t>Участие в общем совершении воскресной Евхаристии - это свидетельство принадлежности и верности Христу и Его Церкви. Верные подтверждают так свое общение в вере и любви. Они вместе свидетельствуют о святости Бога и о своей надежде на Спасение. Они поддерживают друг друга под водительством Святого Духа. </a:t>
            </a:r>
            <a:r>
              <a:rPr lang="ru-RU" u="sng" dirty="0" smtClean="0"/>
              <a:t>2182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u="sng" dirty="0" smtClean="0">
                <a:hlinkClick r:id="rId3"/>
              </a:rPr>
              <a:t>815</a:t>
            </a:r>
            <a:endParaRPr lang="pl-PL" dirty="0" smtClean="0"/>
          </a:p>
          <a:p>
            <a:r>
              <a:rPr lang="ru-RU" dirty="0" smtClean="0"/>
              <a:t>«Если из-за отсутствия священнослужителя или по какой-либо другой серьезной причине участие в совершении Евхаристии невозможно, верным настоятельно рекомендуется участвовать в литургии Слова, если таковая совершается в приходской церкви или в другом освященном месте, согласно распоряжению епархиального епископа, или же посвятить приличествующее время молитве, в одиночку или в семейном кругу, или же, если это возможно, в собрании нескольких семей»</a:t>
            </a:r>
            <a:r>
              <a:rPr lang="ru-RU" u="sng" baseline="30000" dirty="0" smtClean="0">
                <a:hlinkClick r:id="rId2"/>
              </a:rPr>
              <a:t>117</a:t>
            </a:r>
            <a:r>
              <a:rPr lang="ru-RU" dirty="0" smtClean="0"/>
              <a:t>. </a:t>
            </a:r>
            <a:r>
              <a:rPr lang="ru-RU" u="sng" dirty="0" smtClean="0"/>
              <a:t>2183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http://www.catholic.com/sites/default/files/images/blog/mainimages/PapalConfess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861048"/>
            <a:ext cx="3995936" cy="2744493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2.Исповедоваться в грехах своих по меньшей мере раз в год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861048"/>
            <a:ext cx="5122912" cy="259468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Итак, оставляя времена неведения,            </a:t>
            </a:r>
            <a:r>
              <a:rPr lang="ru-RU" sz="3600" b="1" dirty="0" smtClean="0"/>
              <a:t>Бог</a:t>
            </a:r>
            <a:r>
              <a:rPr lang="ru-RU" dirty="0" smtClean="0"/>
              <a:t> ныне </a:t>
            </a:r>
            <a:r>
              <a:rPr lang="ru-RU" sz="3600" b="1" dirty="0" smtClean="0"/>
              <a:t>повелевает</a:t>
            </a:r>
            <a:r>
              <a:rPr lang="ru-RU" dirty="0" smtClean="0"/>
              <a:t> людям </a:t>
            </a:r>
            <a:r>
              <a:rPr lang="ru-RU" sz="3600" b="1" dirty="0" smtClean="0"/>
              <a:t>всем</a:t>
            </a:r>
            <a:r>
              <a:rPr lang="ru-RU" dirty="0" smtClean="0"/>
              <a:t> повсюду </a:t>
            </a:r>
            <a:r>
              <a:rPr lang="ru-RU" sz="5100" b="1" u="sng" dirty="0" smtClean="0">
                <a:solidFill>
                  <a:srgbClr val="7030A0"/>
                </a:solidFill>
              </a:rPr>
              <a:t>покаяться</a:t>
            </a:r>
            <a:r>
              <a:rPr lang="ru-RU" dirty="0" smtClean="0"/>
              <a:t>… (Ди. 17:30)</a:t>
            </a:r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Если </a:t>
            </a:r>
            <a:r>
              <a:rPr lang="ru-RU" b="1" dirty="0" smtClean="0"/>
              <a:t>кому отпустите грехи, отпущены им</a:t>
            </a:r>
            <a:r>
              <a:rPr lang="ru-RU" dirty="0" smtClean="0"/>
              <a:t>; </a:t>
            </a:r>
            <a:r>
              <a:rPr lang="ru-RU" u="sng" dirty="0" smtClean="0"/>
              <a:t>если на ком удержите, удержаны.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sz="2000" dirty="0" smtClean="0"/>
              <a:t>(Иоанна 20:23)</a:t>
            </a:r>
          </a:p>
          <a:p>
            <a:endParaRPr lang="pl-PL" dirty="0"/>
          </a:p>
        </p:txBody>
      </p:sp>
      <p:pic>
        <p:nvPicPr>
          <p:cNvPr id="33794" name="Picture 2" descr="http://www.stjulianacatholicchurch.com/en/images/divine_mercy_confess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764704"/>
            <a:ext cx="4596599" cy="3083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3.Принимай таинство евхаристии по меньшей мере раз в год, в пасхальное время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2770" name="Picture 2" descr="http://www.oratoryolsj.com/crucifixion%20-smal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7814290" cy="501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827584" y="5373216"/>
            <a:ext cx="6494704" cy="1080120"/>
          </a:xfrm>
        </p:spPr>
        <p:txBody>
          <a:bodyPr>
            <a:normAutofit fontScale="90000"/>
          </a:bodyPr>
          <a:lstStyle/>
          <a:p>
            <a:r>
              <a:rPr lang="ru-RU" u="sng" dirty="0" smtClean="0"/>
              <a:t>Можно ли судить </a:t>
            </a:r>
            <a:r>
              <a:rPr lang="ru-RU" dirty="0" smtClean="0"/>
              <a:t>о книге </a:t>
            </a:r>
            <a:r>
              <a:rPr lang="ru-RU" u="sng" dirty="0" smtClean="0">
                <a:solidFill>
                  <a:schemeClr val="accent6">
                    <a:lumMod val="50000"/>
                  </a:schemeClr>
                </a:solidFill>
              </a:rPr>
              <a:t>не прочитав её </a:t>
            </a:r>
            <a:r>
              <a:rPr lang="ru-RU" dirty="0" smtClean="0"/>
              <a:t>?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idx="1"/>
          </p:nvPr>
        </p:nvSpPr>
        <p:spPr>
          <a:xfrm>
            <a:off x="1066800" y="764705"/>
            <a:ext cx="6255488" cy="1152128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Читали ли Вы хотя бы Новый Завет ?</a:t>
            </a:r>
            <a:endParaRPr lang="pl-PL" sz="4000" b="1" dirty="0"/>
          </a:p>
        </p:txBody>
      </p:sp>
      <p:pic>
        <p:nvPicPr>
          <p:cNvPr id="6" name="Picture 4" descr="http://missia-pe.cerkov.ru/files/2014/02/%D1%80%D0%B0%D1%81%D1%81%D0%BA%D1%80%D1%8B%D1%82%D0%B0%D1%8F-%D0%BA%D0%BD%D0%B8%D0%B3%D0%B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8090" y="2060848"/>
            <a:ext cx="5006617" cy="3129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i="1" dirty="0" smtClean="0"/>
              <a:t>-Воспоминание Страстей и Воскресения Христа.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340768"/>
            <a:ext cx="7272808" cy="4392488"/>
          </a:xfrm>
        </p:spPr>
        <p:txBody>
          <a:bodyPr>
            <a:normAutofit fontScale="47500" lnSpcReduction="20000"/>
          </a:bodyPr>
          <a:lstStyle/>
          <a:p>
            <a:r>
              <a:rPr lang="ru-RU" i="1" dirty="0" smtClean="0"/>
              <a:t>- </a:t>
            </a:r>
            <a:r>
              <a:rPr lang="ru-RU" sz="3300" b="1" i="1" dirty="0" smtClean="0"/>
              <a:t>Святая Жертва</a:t>
            </a:r>
            <a:r>
              <a:rPr lang="ru-RU" i="1" dirty="0" smtClean="0"/>
              <a:t>, потому что актуализирует единую жертву Христа Спасителя и включает в нее жертву Церкви; или еще ее называют Жертвой Святой Мессы, «Жертвой хвалы» (Евр 13, 15)</a:t>
            </a:r>
            <a:r>
              <a:rPr lang="ru-RU" u="sng" dirty="0" smtClean="0">
                <a:hlinkClick r:id="rId2"/>
              </a:rPr>
              <a:t>142</a:t>
            </a:r>
            <a:r>
              <a:rPr lang="ru-RU" i="1" dirty="0" smtClean="0"/>
              <a:t>, духовной Жертвой</a:t>
            </a:r>
            <a:r>
              <a:rPr lang="ru-RU" u="sng" dirty="0" smtClean="0">
                <a:hlinkClick r:id="rId2"/>
              </a:rPr>
              <a:t>143</a:t>
            </a:r>
            <a:r>
              <a:rPr lang="ru-RU" i="1" dirty="0" smtClean="0"/>
              <a:t>, Жертвой чистой</a:t>
            </a:r>
            <a:r>
              <a:rPr lang="ru-RU" u="sng" dirty="0" smtClean="0">
                <a:hlinkClick r:id="rId2"/>
              </a:rPr>
              <a:t>144</a:t>
            </a:r>
            <a:r>
              <a:rPr lang="ru-RU" i="1" dirty="0" smtClean="0"/>
              <a:t> и святой, поскольку она завершает </a:t>
            </a:r>
            <a:r>
              <a:rPr lang="ru-RU" sz="3600" b="1" i="1" dirty="0" smtClean="0"/>
              <a:t>и превосходит все жертвоприношения Ветхого Завета</a:t>
            </a:r>
            <a:r>
              <a:rPr lang="ru-RU" i="1" dirty="0" smtClean="0"/>
              <a:t>. </a:t>
            </a:r>
            <a:r>
              <a:rPr lang="ru-RU" u="sng" dirty="0" smtClean="0">
                <a:hlinkClick r:id="rId2"/>
              </a:rPr>
              <a:t>1341</a:t>
            </a:r>
            <a:r>
              <a:rPr lang="ru-RU" u="sng" dirty="0" smtClean="0"/>
              <a:t> </a:t>
            </a:r>
            <a:r>
              <a:rPr lang="ru-RU" u="sng" dirty="0" smtClean="0">
                <a:hlinkClick r:id="rId3"/>
              </a:rPr>
              <a:t>2643</a:t>
            </a:r>
            <a:endParaRPr lang="pl-PL" dirty="0" smtClean="0"/>
          </a:p>
          <a:p>
            <a:r>
              <a:rPr lang="ru-RU" i="1" dirty="0" smtClean="0"/>
              <a:t>- Святая и Божественная Литургия, потому что вся церковная литургия обретает свой центр и самое напряженное свое выражение в совершении этого Таинства; в этом же смысле ее называют также совершением Святых Тайн. Говорят о ней также как о Пресвятом Таинстве, ибо она есть Таинство таинств. Этим именем называют также Святые Дары, хранящиеся в дарохранительнице. </a:t>
            </a:r>
            <a:r>
              <a:rPr lang="ru-RU" u="sng" dirty="0" smtClean="0">
                <a:hlinkClick r:id="rId4"/>
              </a:rPr>
              <a:t>614</a:t>
            </a:r>
            <a:r>
              <a:rPr lang="ru-RU" u="sng" dirty="0" smtClean="0"/>
              <a:t> </a:t>
            </a:r>
            <a:r>
              <a:rPr lang="ru-RU" u="sng" dirty="0" smtClean="0">
                <a:hlinkClick r:id="rId5"/>
              </a:rPr>
              <a:t>1169</a:t>
            </a:r>
            <a:endParaRPr lang="pl-PL" dirty="0" smtClean="0"/>
          </a:p>
          <a:p>
            <a:r>
              <a:rPr lang="ru-RU" i="1" dirty="0" smtClean="0"/>
              <a:t>- Причастие, ибо через это Таинство мы соединяемся со Христом, Который делает нас причастниками Своего Тела и Своей Крови, чтобы мы составляли с Ним единое Тело</a:t>
            </a:r>
            <a:r>
              <a:rPr lang="ru-RU" u="sng" dirty="0" smtClean="0">
                <a:hlinkClick r:id="rId2"/>
              </a:rPr>
              <a:t>145</a:t>
            </a:r>
            <a:r>
              <a:rPr lang="ru-RU" i="1" dirty="0" smtClean="0"/>
              <a:t>: ее называют также «святое» - , sancta</a:t>
            </a:r>
            <a:r>
              <a:rPr lang="ru-RU" u="sng" dirty="0" smtClean="0">
                <a:hlinkClick r:id="rId2"/>
              </a:rPr>
              <a:t>146</a:t>
            </a:r>
            <a:r>
              <a:rPr lang="ru-RU" i="1" dirty="0" smtClean="0"/>
              <a:t> - таков изначальный смысл «общения святых», о котором говорит Апостольский Символ веры; ангельским хлебом, небесным хлебом, врачеством</a:t>
            </a:r>
            <a:r>
              <a:rPr lang="ru-RU" u="sng" dirty="0" smtClean="0">
                <a:hlinkClick r:id="rId2"/>
              </a:rPr>
              <a:t>147</a:t>
            </a:r>
            <a:r>
              <a:rPr lang="ru-RU" i="1" dirty="0" smtClean="0"/>
              <a:t>, напутствием (виатик)... </a:t>
            </a:r>
            <a:r>
              <a:rPr lang="ru-RU" dirty="0" smtClean="0"/>
              <a:t>1331 </a:t>
            </a:r>
            <a:r>
              <a:rPr lang="ru-RU" u="sng" dirty="0" smtClean="0">
                <a:hlinkClick r:id="rId6"/>
              </a:rPr>
              <a:t>950</a:t>
            </a:r>
            <a:r>
              <a:rPr lang="ru-RU" u="sng" dirty="0" smtClean="0"/>
              <a:t> </a:t>
            </a:r>
            <a:r>
              <a:rPr lang="ru-RU" u="sng" dirty="0" smtClean="0">
                <a:hlinkClick r:id="rId6"/>
              </a:rPr>
              <a:t>948</a:t>
            </a:r>
            <a:r>
              <a:rPr lang="ru-RU" u="sng" dirty="0" smtClean="0"/>
              <a:t> </a:t>
            </a:r>
            <a:r>
              <a:rPr lang="ru-RU" u="sng" dirty="0" smtClean="0">
                <a:hlinkClick r:id="rId2"/>
              </a:rPr>
              <a:t>1405</a:t>
            </a:r>
            <a:endParaRPr lang="pl-PL" dirty="0" smtClean="0"/>
          </a:p>
          <a:p>
            <a:r>
              <a:rPr lang="ru-RU" i="1" dirty="0" smtClean="0"/>
              <a:t>- Святая Месса (Missa), потому что литургия, в которой совершается тайна спасения, заканчивается тем, что верующие посылаются с миссией (missio) исполнения воли Божией в их ежедневной жизни. </a:t>
            </a:r>
            <a:r>
              <a:rPr lang="ru-RU" dirty="0" smtClean="0"/>
              <a:t>1332 </a:t>
            </a:r>
            <a:r>
              <a:rPr lang="ru-RU" u="sng" dirty="0" smtClean="0">
                <a:hlinkClick r:id="rId6"/>
              </a:rPr>
              <a:t>849</a:t>
            </a:r>
            <a:endParaRPr lang="pl-PL" dirty="0" smtClean="0"/>
          </a:p>
          <a:p>
            <a:r>
              <a:rPr lang="ru-RU" i="1" dirty="0" smtClean="0"/>
              <a:t>Иисус сказал: «</a:t>
            </a:r>
            <a:r>
              <a:rPr lang="ru-RU" sz="4200" b="1" i="1" dirty="0" smtClean="0"/>
              <a:t>Я хлеб живой, сшедший с небес</a:t>
            </a:r>
            <a:r>
              <a:rPr lang="ru-RU" i="1" dirty="0" smtClean="0"/>
              <a:t>; ядущий хлеб сей будет жить вовек (…). </a:t>
            </a:r>
            <a:r>
              <a:rPr lang="ru-RU" sz="4200" b="1" i="1" u="sng" dirty="0" smtClean="0">
                <a:solidFill>
                  <a:srgbClr val="0070C0"/>
                </a:solidFill>
              </a:rPr>
              <a:t>Ядущий</a:t>
            </a:r>
            <a:r>
              <a:rPr lang="ru-RU" sz="4200" b="1" i="1" dirty="0" smtClean="0"/>
              <a:t> </a:t>
            </a:r>
            <a:r>
              <a:rPr lang="ru-RU" sz="4200" b="1" i="1" u="sng" dirty="0" smtClean="0">
                <a:solidFill>
                  <a:srgbClr val="C00000"/>
                </a:solidFill>
              </a:rPr>
              <a:t>Мою Плоть </a:t>
            </a:r>
            <a:r>
              <a:rPr lang="ru-RU" sz="4200" b="1" i="1" dirty="0" smtClean="0"/>
              <a:t>и пиющий Мою Кровь </a:t>
            </a:r>
            <a:r>
              <a:rPr lang="ru-RU" sz="4200" b="1" i="1" u="sng" dirty="0" smtClean="0">
                <a:solidFill>
                  <a:srgbClr val="FF0000"/>
                </a:solidFill>
              </a:rPr>
              <a:t>имеет жизнь вечную </a:t>
            </a:r>
            <a:r>
              <a:rPr lang="ru-RU" sz="4200" b="1" i="1" dirty="0" smtClean="0"/>
              <a:t>(...), пребывает во Мне, и Я в нем</a:t>
            </a:r>
            <a:r>
              <a:rPr lang="ru-RU" i="1" dirty="0" smtClean="0"/>
              <a:t>» (Ин 6, 51. 54. 56).</a:t>
            </a:r>
            <a:endParaRPr lang="pl-PL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380768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II. Как называется это таинство?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i="1" dirty="0" smtClean="0"/>
              <a:t>Неисчерпаемое богатство этого таинства выражено в различных названиях, которые ему даются. Каждое из этих наименований отражает определенный его аспект. Его называют: </a:t>
            </a:r>
            <a:r>
              <a:rPr lang="ru-RU" dirty="0" smtClean="0"/>
              <a:t>1328</a:t>
            </a:r>
            <a:endParaRPr lang="pl-PL" dirty="0" smtClean="0"/>
          </a:p>
          <a:p>
            <a:r>
              <a:rPr lang="ru-RU" i="1" dirty="0" smtClean="0"/>
              <a:t>- </a:t>
            </a:r>
            <a:r>
              <a:rPr lang="ru-RU" sz="3600" b="1" i="1" dirty="0" smtClean="0"/>
              <a:t>Евхаристия, потому что она есть благодарение Богу</a:t>
            </a:r>
            <a:r>
              <a:rPr lang="ru-RU" i="1" dirty="0" smtClean="0"/>
              <a:t>. Греческие слова εύχαριστείν (Лк 22, 19; 1 Кор 11, 24) и εύλογείν (Мф 26, 26; Мк 14, 22) напоминают о иудейских благословениях, торжественно возвещающих - главным образом, во время трапезы - о деяниях Божиих: творении, искуплении и освящении. </a:t>
            </a:r>
            <a:r>
              <a:rPr lang="ru-RU" u="sng" dirty="0" smtClean="0">
                <a:hlinkClick r:id="rId2"/>
              </a:rPr>
              <a:t>2637</a:t>
            </a:r>
            <a:r>
              <a:rPr lang="ru-RU" u="sng" dirty="0" smtClean="0"/>
              <a:t> </a:t>
            </a:r>
            <a:r>
              <a:rPr lang="ru-RU" u="sng" dirty="0" smtClean="0">
                <a:hlinkClick r:id="rId3"/>
              </a:rPr>
              <a:t>1082</a:t>
            </a:r>
            <a:r>
              <a:rPr lang="ru-RU" u="sng" dirty="0" smtClean="0"/>
              <a:t> </a:t>
            </a:r>
            <a:r>
              <a:rPr lang="ru-RU" u="sng" dirty="0" smtClean="0">
                <a:hlinkClick r:id="rId4"/>
              </a:rPr>
              <a:t>1359</a:t>
            </a:r>
            <a:endParaRPr lang="pl-PL" dirty="0" smtClean="0"/>
          </a:p>
          <a:p>
            <a:r>
              <a:rPr lang="ru-RU" i="1" dirty="0" smtClean="0"/>
              <a:t>- Вечеря (Трапеза) Господня</a:t>
            </a:r>
            <a:r>
              <a:rPr lang="ru-RU" u="sng" dirty="0" smtClean="0">
                <a:hlinkClick r:id="rId4"/>
              </a:rPr>
              <a:t>134</a:t>
            </a:r>
            <a:r>
              <a:rPr lang="ru-RU" i="1" dirty="0" smtClean="0"/>
              <a:t>, потому что речь идет о Тайной Вечере Господа со учениками Его накануне Его Страстей и о предвозвещении брачной вечери Агнца</a:t>
            </a:r>
            <a:r>
              <a:rPr lang="ru-RU" u="sng" dirty="0" smtClean="0">
                <a:hlinkClick r:id="rId4"/>
              </a:rPr>
              <a:t>135</a:t>
            </a:r>
            <a:r>
              <a:rPr lang="ru-RU" i="1" dirty="0" smtClean="0"/>
              <a:t> в Небесном Иерусалиме. </a:t>
            </a:r>
            <a:r>
              <a:rPr lang="ru-RU" dirty="0" smtClean="0"/>
              <a:t>1329 </a:t>
            </a:r>
            <a:r>
              <a:rPr lang="ru-RU" u="sng" dirty="0" smtClean="0">
                <a:hlinkClick r:id="rId4"/>
              </a:rPr>
              <a:t>1382</a:t>
            </a:r>
            <a:endParaRPr lang="pl-PL" dirty="0" smtClean="0"/>
          </a:p>
          <a:p>
            <a:r>
              <a:rPr lang="ru-RU" i="1" dirty="0" smtClean="0"/>
              <a:t>- Преломление Хлеба, потому что этот обряд, являющийся характерным для иудейской трапезы, был использован Иисусом, когда Он как Хозяин застолья</a:t>
            </a:r>
            <a:r>
              <a:rPr lang="ru-RU" u="sng" dirty="0" smtClean="0">
                <a:hlinkClick r:id="rId4"/>
              </a:rPr>
              <a:t>136</a:t>
            </a:r>
            <a:r>
              <a:rPr lang="ru-RU" i="1" dirty="0" smtClean="0"/>
              <a:t>благословлял и раздавал хлеб - в особенности, на Тайной Вечере</a:t>
            </a:r>
            <a:r>
              <a:rPr lang="ru-RU" u="sng" dirty="0" smtClean="0">
                <a:hlinkClick r:id="rId4"/>
              </a:rPr>
              <a:t>137</a:t>
            </a:r>
            <a:r>
              <a:rPr lang="ru-RU" i="1" dirty="0" smtClean="0"/>
              <a:t>. По этому жесту ученики узнают Его после Его Воскресения</a:t>
            </a:r>
            <a:r>
              <a:rPr lang="ru-RU" u="sng" dirty="0" smtClean="0">
                <a:hlinkClick r:id="rId4"/>
              </a:rPr>
              <a:t>138</a:t>
            </a:r>
            <a:r>
              <a:rPr lang="ru-RU" i="1" dirty="0" smtClean="0"/>
              <a:t>. Первые христиане таким же образом будут именовать свои евхаристические собрания</a:t>
            </a:r>
            <a:r>
              <a:rPr lang="ru-RU" u="sng" dirty="0" smtClean="0">
                <a:hlinkClick r:id="rId4"/>
              </a:rPr>
              <a:t>139</a:t>
            </a:r>
            <a:r>
              <a:rPr lang="ru-RU" i="1" dirty="0" smtClean="0"/>
              <a:t>. Это означает, что все, кто вкушает от единого преломленного хлеба - Христа, - входят в общение с Ним и составляют отныне с Ним одно Тело</a:t>
            </a:r>
            <a:r>
              <a:rPr lang="ru-RU" u="sng" dirty="0" smtClean="0">
                <a:hlinkClick r:id="rId4"/>
              </a:rPr>
              <a:t>140</a:t>
            </a:r>
            <a:r>
              <a:rPr lang="ru-RU" i="1" dirty="0" smtClean="0"/>
              <a:t>. </a:t>
            </a:r>
            <a:r>
              <a:rPr lang="ru-RU" u="sng" dirty="0" smtClean="0">
                <a:hlinkClick r:id="rId5"/>
              </a:rPr>
              <a:t>790</a:t>
            </a:r>
            <a:endParaRPr lang="pl-PL" dirty="0" smtClean="0"/>
          </a:p>
          <a:p>
            <a:r>
              <a:rPr lang="ru-RU" i="1" dirty="0" smtClean="0"/>
              <a:t>- Евхаристическое собрание (σύναξις), потому что Евхаристия совершается в собрании верующих, видимом выражении Церкви</a:t>
            </a:r>
            <a:r>
              <a:rPr lang="ru-RU" u="sng" dirty="0" smtClean="0">
                <a:hlinkClick r:id="rId4"/>
              </a:rPr>
              <a:t>141</a:t>
            </a:r>
            <a:r>
              <a:rPr lang="ru-RU" i="1" dirty="0" smtClean="0"/>
              <a:t>.</a:t>
            </a:r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>
            <a:noAutofit/>
          </a:bodyPr>
          <a:lstStyle/>
          <a:p>
            <a:r>
              <a:rPr lang="ru-RU" sz="2400" dirty="0" smtClean="0"/>
              <a:t>4.Соблюдай предписанные церковью периоды воздержания от мясной пищи и посты.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b="1" dirty="0" smtClean="0"/>
              <a:t>Сей</a:t>
            </a:r>
            <a:r>
              <a:rPr lang="ru-RU" dirty="0" smtClean="0"/>
              <a:t> же </a:t>
            </a:r>
            <a:r>
              <a:rPr lang="ru-RU" b="1" u="sng" dirty="0" smtClean="0"/>
              <a:t>род</a:t>
            </a:r>
            <a:r>
              <a:rPr lang="ru-RU" dirty="0" smtClean="0"/>
              <a:t> изгоняется </a:t>
            </a:r>
          </a:p>
          <a:p>
            <a:pPr>
              <a:buNone/>
            </a:pPr>
            <a:r>
              <a:rPr lang="ru-RU" b="1" dirty="0" smtClean="0"/>
              <a:t>только</a:t>
            </a:r>
            <a:r>
              <a:rPr lang="ru-RU" dirty="0" smtClean="0"/>
              <a:t> молитвою и </a:t>
            </a:r>
            <a:r>
              <a:rPr lang="ru-RU" b="1" dirty="0" smtClean="0"/>
              <a:t>постом (</a:t>
            </a:r>
            <a:r>
              <a:rPr lang="ru-RU" dirty="0" smtClean="0"/>
              <a:t>Мф. 17:21)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 «</a:t>
            </a:r>
            <a:r>
              <a:rPr lang="ru-RU" sz="3800" b="1" dirty="0" smtClean="0"/>
              <a:t>Ошибается тот, кто считает, что пост лишь в воздержании от пищи</a:t>
            </a:r>
            <a:r>
              <a:rPr lang="ru-RU" dirty="0" smtClean="0"/>
              <a:t>. Истинный пост, — учит святитель </a:t>
            </a:r>
            <a:r>
              <a:rPr lang="ru-RU" b="1" dirty="0" smtClean="0"/>
              <a:t>Иоанн Златоуст</a:t>
            </a:r>
            <a:r>
              <a:rPr lang="ru-RU" dirty="0" smtClean="0"/>
              <a:t>, — </a:t>
            </a:r>
            <a:r>
              <a:rPr lang="ru-RU" sz="3300" b="1" u="sng" dirty="0" smtClean="0">
                <a:solidFill>
                  <a:schemeClr val="tx2"/>
                </a:solidFill>
              </a:rPr>
              <a:t>есть удаление от зла, обуздание языка, отложение гнева, укрощение похотей, прекращение клеветы, лжи и клятвопреступления</a:t>
            </a:r>
            <a:r>
              <a:rPr lang="ru-RU" dirty="0" smtClean="0"/>
              <a:t>».</a:t>
            </a:r>
          </a:p>
          <a:p>
            <a:pPr>
              <a:buNone/>
            </a:pPr>
            <a:r>
              <a:rPr lang="ru-RU" dirty="0" smtClean="0"/>
              <a:t> Пост — не цель, а средство отвлечься от услаждения своего тела, сосредоточиться и подумать о своей душе; без всего этого он становится всего лишь диетой.</a:t>
            </a: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endParaRPr lang="pl-PL" dirty="0"/>
          </a:p>
        </p:txBody>
      </p:sp>
      <p:pic>
        <p:nvPicPr>
          <p:cNvPr id="23556" name="Picture 4" descr="http://www.thestationofthecross.com/wp-content/uploads/2014/03/In.the_.Desert2_Resiz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060848"/>
            <a:ext cx="3810000" cy="2266951"/>
          </a:xfrm>
          <a:prstGeom prst="rect">
            <a:avLst/>
          </a:prstGeom>
          <a:noFill/>
        </p:spPr>
      </p:pic>
      <p:pic>
        <p:nvPicPr>
          <p:cNvPr id="23558" name="Picture 6" descr="http://www.medjugorjetoday.tv/wp-content/uploads/2011/02/fast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980728"/>
            <a:ext cx="3744416" cy="25473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dirty="0" smtClean="0"/>
              <a:t>5.Поддерживай церковь в её нуждах.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9416"/>
            <a:ext cx="4330824" cy="4846320"/>
          </a:xfrm>
        </p:spPr>
        <p:txBody>
          <a:bodyPr>
            <a:normAutofit fontScale="70000" lnSpcReduction="20000"/>
          </a:bodyPr>
          <a:lstStyle/>
          <a:p>
            <a:r>
              <a:rPr lang="ru-RU" sz="3400" b="1" dirty="0" smtClean="0"/>
              <a:t>Можно ли человеку обкрадывать Бога?</a:t>
            </a:r>
            <a:r>
              <a:rPr lang="ru-RU" dirty="0" smtClean="0"/>
              <a:t>                А вы обкрадываете Меня. Скажете: «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чем обкрадываем мы Тебя?» </a:t>
            </a:r>
            <a:r>
              <a:rPr lang="ru-RU" dirty="0" smtClean="0"/>
              <a:t>Десятиною и приношениями. Проклятием вы прокляты, потому что вы — весь народ — обкрадываете Меня. Принесите все десятины в дом хранилища, чтобы в доме Моем была пища, и хотя в этом испытайте Меня, говорит Господь Саваоф: не открою ли Я для вас отверстий небесных и не </a:t>
            </a:r>
            <a:r>
              <a:rPr lang="ru-RU" b="1" dirty="0" smtClean="0">
                <a:solidFill>
                  <a:srgbClr val="C00000"/>
                </a:solidFill>
              </a:rPr>
              <a:t>изолью ли на вас благословения до избытка? </a:t>
            </a:r>
            <a:r>
              <a:rPr lang="ru-RU" dirty="0" smtClean="0"/>
              <a:t>(Малахия 3:8-10) </a:t>
            </a:r>
          </a:p>
          <a:p>
            <a:r>
              <a:rPr lang="ru-RU" dirty="0" smtClean="0"/>
              <a:t> Христос заповедал нам:      </a:t>
            </a:r>
          </a:p>
          <a:p>
            <a:pPr>
              <a:buNone/>
            </a:pPr>
            <a:r>
              <a:rPr lang="ru-RU" dirty="0" smtClean="0"/>
              <a:t>    </a:t>
            </a:r>
            <a:r>
              <a:rPr lang="ru-RU" b="1" dirty="0" smtClean="0"/>
              <a:t>Будьте милосердны, как и Отец ваш милосерд</a:t>
            </a:r>
            <a:r>
              <a:rPr lang="ru-RU" dirty="0" smtClean="0"/>
              <a:t> (Лк. 6:36)</a:t>
            </a:r>
          </a:p>
          <a:p>
            <a:endParaRPr lang="pl-PL" dirty="0"/>
          </a:p>
        </p:txBody>
      </p:sp>
      <p:pic>
        <p:nvPicPr>
          <p:cNvPr id="35842" name="Picture 2" descr="http://www.catholicreview.org/blogs/the-narthex/2010/11/offering-pla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420888"/>
            <a:ext cx="4048125" cy="2686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9416"/>
            <a:ext cx="3178696" cy="4846320"/>
          </a:xfrm>
        </p:spPr>
        <p:txBody>
          <a:bodyPr>
            <a:normAutofit fontScale="55000" lnSpcReduction="20000"/>
          </a:bodyPr>
          <a:lstStyle/>
          <a:p>
            <a:pPr fontAlgn="base"/>
            <a:r>
              <a:rPr lang="ru-RU" b="1" dirty="0" smtClean="0"/>
              <a:t>Дела милосердия для тела </a:t>
            </a:r>
            <a:endParaRPr lang="ru-RU" dirty="0" smtClean="0"/>
          </a:p>
          <a:p>
            <a:pPr fontAlgn="base"/>
            <a:r>
              <a:rPr lang="ru-RU" dirty="0" smtClean="0"/>
              <a:t>Накормить голодного.</a:t>
            </a:r>
          </a:p>
          <a:p>
            <a:pPr fontAlgn="base"/>
            <a:r>
              <a:rPr lang="ru-RU" dirty="0" smtClean="0"/>
              <a:t>Напоить жаждущего</a:t>
            </a:r>
          </a:p>
          <a:p>
            <a:pPr fontAlgn="base"/>
            <a:r>
              <a:rPr lang="ru-RU" dirty="0" smtClean="0"/>
              <a:t>Одеть нагого</a:t>
            </a:r>
          </a:p>
          <a:p>
            <a:pPr fontAlgn="base"/>
            <a:r>
              <a:rPr lang="ru-RU" dirty="0" smtClean="0"/>
              <a:t>Принять странника в свой дом</a:t>
            </a:r>
          </a:p>
          <a:p>
            <a:pPr fontAlgn="base"/>
            <a:r>
              <a:rPr lang="ru-RU" dirty="0" smtClean="0"/>
              <a:t>Посетить заключенного</a:t>
            </a:r>
          </a:p>
          <a:p>
            <a:pPr fontAlgn="base"/>
            <a:r>
              <a:rPr lang="ru-RU" dirty="0" smtClean="0"/>
              <a:t>Навестить больного</a:t>
            </a:r>
          </a:p>
          <a:p>
            <a:pPr fontAlgn="base"/>
            <a:r>
              <a:rPr lang="ru-RU" dirty="0" smtClean="0"/>
              <a:t>Похоронить умершего</a:t>
            </a:r>
          </a:p>
          <a:p>
            <a:pPr fontAlgn="base">
              <a:buNone/>
            </a:pPr>
            <a:r>
              <a:rPr lang="ru-RU" dirty="0" smtClean="0"/>
              <a:t> </a:t>
            </a:r>
          </a:p>
          <a:p>
            <a:pPr fontAlgn="base"/>
            <a:r>
              <a:rPr lang="ru-RU" b="1" dirty="0" smtClean="0"/>
              <a:t>Дела милосердия для души</a:t>
            </a:r>
            <a:endParaRPr lang="ru-RU" dirty="0" smtClean="0"/>
          </a:p>
          <a:p>
            <a:pPr fontAlgn="base"/>
            <a:r>
              <a:rPr lang="ru-RU" dirty="0" smtClean="0"/>
              <a:t>Обратить грешника</a:t>
            </a:r>
          </a:p>
          <a:p>
            <a:pPr fontAlgn="base"/>
            <a:r>
              <a:rPr lang="ru-RU" dirty="0" smtClean="0"/>
              <a:t>Научить непросвещенного</a:t>
            </a:r>
          </a:p>
          <a:p>
            <a:pPr fontAlgn="base"/>
            <a:r>
              <a:rPr lang="ru-RU" dirty="0" smtClean="0"/>
              <a:t>Дать совет сомневающемуся</a:t>
            </a:r>
          </a:p>
          <a:p>
            <a:pPr fontAlgn="base"/>
            <a:r>
              <a:rPr lang="ru-RU" dirty="0" smtClean="0"/>
              <a:t>Утешить скорбящего</a:t>
            </a:r>
          </a:p>
          <a:p>
            <a:pPr fontAlgn="base"/>
            <a:r>
              <a:rPr lang="ru-RU" dirty="0" smtClean="0"/>
              <a:t>Терпеливо переносить тяготы</a:t>
            </a:r>
          </a:p>
          <a:p>
            <a:pPr fontAlgn="base"/>
            <a:r>
              <a:rPr lang="ru-RU" u="sng" dirty="0" smtClean="0"/>
              <a:t>Прощать от всего сердца обиды</a:t>
            </a:r>
          </a:p>
          <a:p>
            <a:pPr fontAlgn="base"/>
            <a:r>
              <a:rPr lang="ru-RU" u="sng" dirty="0" smtClean="0"/>
              <a:t>Молиться за живых и усопших</a:t>
            </a:r>
          </a:p>
          <a:p>
            <a:endParaRPr lang="pl-PL" dirty="0"/>
          </a:p>
        </p:txBody>
      </p:sp>
      <p:pic>
        <p:nvPicPr>
          <p:cNvPr id="50180" name="Picture 4" descr="http://www.caritas.eu/sites/default/files/ce_ukraine_sp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97" y="332656"/>
            <a:ext cx="5638435" cy="1152128"/>
          </a:xfrm>
          <a:prstGeom prst="rect">
            <a:avLst/>
          </a:prstGeom>
          <a:noFill/>
        </p:spPr>
      </p:pic>
      <p:pic>
        <p:nvPicPr>
          <p:cNvPr id="50178" name="Picture 2" descr="http://onempire.ru/wp-content/uploads/2012/12/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60648"/>
            <a:ext cx="3113554" cy="3960440"/>
          </a:xfrm>
          <a:prstGeom prst="rect">
            <a:avLst/>
          </a:prstGeom>
          <a:noFill/>
        </p:spPr>
      </p:pic>
      <p:pic>
        <p:nvPicPr>
          <p:cNvPr id="50182" name="Picture 6" descr="http://katolik-gomel.by/media/k2/items/cache/6ddb2450462828abf9aabc88d6bfb7fe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3068960"/>
            <a:ext cx="5423195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Потому что Сын человеческий придет в сиянии славы Отца Своего с Его ангелами и </a:t>
            </a:r>
            <a:r>
              <a:rPr lang="ru-RU" sz="2000" u="sng" dirty="0" smtClean="0">
                <a:solidFill>
                  <a:srgbClr val="C00000"/>
                </a:solidFill>
              </a:rPr>
              <a:t>воздаст каждому</a:t>
            </a:r>
            <a:r>
              <a:rPr lang="ru-RU" sz="2000" dirty="0" smtClean="0">
                <a:solidFill>
                  <a:schemeClr val="tx1"/>
                </a:solidFill>
              </a:rPr>
              <a:t> по делам его. (от Матфея 16:27)</a:t>
            </a:r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6868" name="Picture 4" descr="http://upload.wikimedia.org/wikipedia/commons/thumb/c/c9/Das_J%C3%BCngste_Gericht_%28Memling%29.jpg/1024px-Das_J%C3%BCngste_Gericht_%28Memling%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9476"/>
            <a:ext cx="7560840" cy="5294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7239000" cy="864096"/>
          </a:xfrm>
        </p:spPr>
        <p:txBody>
          <a:bodyPr>
            <a:normAutofit fontScale="90000"/>
          </a:bodyPr>
          <a:lstStyle/>
          <a:p>
            <a:r>
              <a:rPr lang="ru-RU" sz="2000" b="0" dirty="0" smtClean="0"/>
              <a:t>Я уверен, что нынешние </a:t>
            </a:r>
            <a:r>
              <a:rPr lang="ru-RU" sz="2000" b="0" u="sng" dirty="0" smtClean="0">
                <a:solidFill>
                  <a:schemeClr val="tx1"/>
                </a:solidFill>
              </a:rPr>
              <a:t>наши страдания — ничто в сравнении с той славой, которая нас ждет</a:t>
            </a:r>
            <a:r>
              <a:rPr lang="ru-RU" sz="2000" b="0" dirty="0" smtClean="0"/>
              <a:t> (</a:t>
            </a:r>
            <a:r>
              <a:rPr lang="ru-RU" sz="2000" dirty="0" smtClean="0"/>
              <a:t>Рим</a:t>
            </a:r>
            <a:r>
              <a:rPr lang="en-US" sz="2000" dirty="0" smtClean="0"/>
              <a:t>.</a:t>
            </a:r>
            <a:r>
              <a:rPr lang="ru-RU" sz="2000" dirty="0" smtClean="0"/>
              <a:t> 8:18)</a:t>
            </a:r>
            <a:br>
              <a:rPr lang="ru-RU" sz="2000" dirty="0" smtClean="0"/>
            </a:br>
            <a:r>
              <a:rPr lang="ru-RU" sz="1800" b="0" dirty="0" smtClean="0"/>
              <a:t/>
            </a:r>
            <a:br>
              <a:rPr lang="ru-RU" sz="1800" b="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pl-PL" sz="2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8"/>
            <a:ext cx="3754760" cy="5114968"/>
          </a:xfrm>
        </p:spPr>
        <p:txBody>
          <a:bodyPr>
            <a:normAutofit fontScale="62500" lnSpcReduction="20000"/>
          </a:bodyPr>
          <a:lstStyle/>
          <a:p>
            <a:r>
              <a:rPr lang="ru-RU" sz="3800" b="1" dirty="0" smtClean="0"/>
              <a:t>не видел того глаз</a:t>
            </a:r>
            <a:r>
              <a:rPr lang="ru-RU" dirty="0" smtClean="0"/>
              <a:t>, не слышало ухо, и не приходило то на сердце человеку, что </a:t>
            </a:r>
            <a:r>
              <a:rPr lang="ru-RU" b="1" u="sng" dirty="0" smtClean="0"/>
              <a:t>приготовил Бог</a:t>
            </a:r>
            <a:r>
              <a:rPr lang="ru-RU" dirty="0" smtClean="0"/>
              <a:t> любящим Его» (1Кор.2: 9)</a:t>
            </a:r>
          </a:p>
          <a:p>
            <a:r>
              <a:rPr lang="ru-RU" sz="3200" b="1" dirty="0" smtClean="0"/>
              <a:t>Будьте же счастливы</a:t>
            </a:r>
            <a:r>
              <a:rPr lang="ru-RU" dirty="0" smtClean="0"/>
              <a:t>, когда вас оскорбляют, преследуют и клевещут на вас, обливая вас грязью из-за Меня!</a:t>
            </a:r>
          </a:p>
          <a:p>
            <a:r>
              <a:rPr lang="ru-RU" sz="3200" b="1" dirty="0" smtClean="0"/>
              <a:t>Радуйтесь и ликуйте</a:t>
            </a:r>
            <a:r>
              <a:rPr lang="ru-RU" dirty="0" smtClean="0"/>
              <a:t>! Велика ваша награда на небесах! Так гнали пророков, которые жили до вас.  (Мф 5:11, 12)</a:t>
            </a:r>
          </a:p>
          <a:p>
            <a:r>
              <a:rPr lang="ru-RU" sz="2800" dirty="0" smtClean="0"/>
              <a:t>Наоборот, </a:t>
            </a:r>
            <a:r>
              <a:rPr lang="ru-RU" sz="3200" b="1" dirty="0" smtClean="0"/>
              <a:t>радуйтесь, что вы участвуете </a:t>
            </a:r>
            <a:r>
              <a:rPr lang="ru-RU" sz="2800" dirty="0" smtClean="0"/>
              <a:t>в страданиях Христа, тогда и </a:t>
            </a:r>
            <a:r>
              <a:rPr lang="ru-RU" sz="2800" b="1" u="sng" dirty="0" smtClean="0">
                <a:solidFill>
                  <a:srgbClr val="FF0000"/>
                </a:solidFill>
              </a:rPr>
              <a:t>в День </a:t>
            </a:r>
            <a:r>
              <a:rPr lang="ru-RU" sz="2800" b="1" u="sng" dirty="0" smtClean="0">
                <a:solidFill>
                  <a:srgbClr val="0070C0"/>
                </a:solidFill>
              </a:rPr>
              <a:t>явления Его славы </a:t>
            </a:r>
            <a:r>
              <a:rPr lang="ru-RU" sz="2800" b="1" u="sng" dirty="0" smtClean="0">
                <a:solidFill>
                  <a:srgbClr val="FF0000"/>
                </a:solidFill>
              </a:rPr>
              <a:t>будете радоваться и ликовать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smtClean="0"/>
              <a:t>Первое послание </a:t>
            </a:r>
            <a:r>
              <a:rPr lang="en-US" sz="2800" dirty="0" smtClean="0"/>
              <a:t>(</a:t>
            </a:r>
            <a:r>
              <a:rPr lang="ru-RU" sz="2800" dirty="0" smtClean="0"/>
              <a:t>Петра 4:13</a:t>
            </a:r>
            <a:r>
              <a:rPr lang="en-US" sz="2800" dirty="0" smtClean="0"/>
              <a:t>)</a:t>
            </a:r>
          </a:p>
          <a:p>
            <a:endParaRPr lang="pl-PL" dirty="0"/>
          </a:p>
        </p:txBody>
      </p:sp>
      <p:pic>
        <p:nvPicPr>
          <p:cNvPr id="29698" name="Picture 2" descr="http://prikolnye-smeshnye.ru/ris/citaty/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412776"/>
            <a:ext cx="4590510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ttēls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770895"/>
            <a:ext cx="4608512" cy="3374888"/>
          </a:xfrm>
          <a:prstGeom prst="rect">
            <a:avLst/>
          </a:prstGeom>
        </p:spPr>
      </p:pic>
      <p:pic>
        <p:nvPicPr>
          <p:cNvPr id="2" name="Attēls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32656"/>
            <a:ext cx="6477000" cy="1905000"/>
          </a:xfrm>
          <a:prstGeom prst="rect">
            <a:avLst/>
          </a:prstGeom>
        </p:spPr>
      </p:pic>
      <p:pic>
        <p:nvPicPr>
          <p:cNvPr id="3" name="Attēls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6044" y="3731593"/>
            <a:ext cx="4800600" cy="2857500"/>
          </a:xfrm>
          <a:prstGeom prst="rect">
            <a:avLst/>
          </a:prstGeom>
        </p:spPr>
      </p:pic>
      <p:sp>
        <p:nvSpPr>
          <p:cNvPr id="4" name="Taisnstūris 3"/>
          <p:cNvSpPr/>
          <p:nvPr/>
        </p:nvSpPr>
        <p:spPr>
          <a:xfrm>
            <a:off x="5076056" y="2223916"/>
            <a:ext cx="33224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</a:t>
            </a:r>
            <a:r>
              <a:rPr lang="ru-RU" dirty="0"/>
              <a:t>Не знаете ли, что бегущие на ристалище бегут все, но один получает награду? </a:t>
            </a:r>
            <a:r>
              <a:rPr lang="lv-LV" dirty="0" smtClean="0"/>
              <a:t>              </a:t>
            </a:r>
            <a:r>
              <a:rPr lang="ru-RU" b="1" dirty="0" smtClean="0"/>
              <a:t>Так </a:t>
            </a:r>
            <a:r>
              <a:rPr lang="ru-RU" b="1" dirty="0"/>
              <a:t>бегите</a:t>
            </a:r>
            <a:r>
              <a:rPr lang="ru-RU" dirty="0"/>
              <a:t>, </a:t>
            </a:r>
            <a:r>
              <a:rPr lang="ru-RU" b="1" dirty="0"/>
              <a:t>чтобы получить</a:t>
            </a:r>
            <a:r>
              <a:rPr lang="ru-RU" dirty="0"/>
              <a:t>» </a:t>
            </a:r>
            <a:r>
              <a:rPr lang="lv-LV" dirty="0" smtClean="0"/>
              <a:t>          </a:t>
            </a:r>
            <a:r>
              <a:rPr lang="lv-LV" sz="1200" dirty="0" smtClean="0"/>
              <a:t>(</a:t>
            </a:r>
            <a:r>
              <a:rPr lang="ru-RU" sz="1200" dirty="0" smtClean="0"/>
              <a:t>1 </a:t>
            </a:r>
            <a:r>
              <a:rPr lang="ru-RU" sz="1200" dirty="0"/>
              <a:t>Кор. 9,24 </a:t>
            </a:r>
            <a:r>
              <a:rPr lang="lv-LV" sz="1200" dirty="0" smtClean="0"/>
              <a:t>)</a:t>
            </a:r>
            <a:endParaRPr lang="lv-LV" sz="1200" dirty="0"/>
          </a:p>
        </p:txBody>
      </p:sp>
      <p:pic>
        <p:nvPicPr>
          <p:cNvPr id="5" name="Attēls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3732044"/>
            <a:ext cx="3322409" cy="2857500"/>
          </a:xfrm>
          <a:prstGeom prst="rect">
            <a:avLst/>
          </a:prstGeom>
        </p:spPr>
      </p:pic>
      <p:pic>
        <p:nvPicPr>
          <p:cNvPr id="7" name="Attēls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0253" y="4875747"/>
            <a:ext cx="2143125" cy="143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6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bookmate.com/assets/documents-covers/8e/0a/HWDqIM1j-large.jpg?ts=13348417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996952"/>
            <a:ext cx="3240360" cy="3636406"/>
          </a:xfrm>
          <a:prstGeom prst="rect">
            <a:avLst/>
          </a:prstGeom>
          <a:noFill/>
        </p:spPr>
      </p:pic>
      <p:pic>
        <p:nvPicPr>
          <p:cNvPr id="1026" name="Picture 2" descr="http://www.pro-boga.ru/images/bib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0648"/>
            <a:ext cx="3289176" cy="318192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239000" cy="1728192"/>
          </a:xfrm>
        </p:spPr>
        <p:txBody>
          <a:bodyPr>
            <a:normAutofit/>
          </a:bodyPr>
          <a:lstStyle/>
          <a:p>
            <a:r>
              <a:rPr lang="ru-RU" b="0" dirty="0" smtClean="0">
                <a:solidFill>
                  <a:schemeClr val="tx1"/>
                </a:solidFill>
              </a:rPr>
              <a:t>«</a:t>
            </a:r>
            <a:r>
              <a:rPr lang="ru-RU" dirty="0" smtClean="0">
                <a:solidFill>
                  <a:schemeClr val="tx1"/>
                </a:solidFill>
              </a:rPr>
              <a:t>Господь</a:t>
            </a:r>
            <a:r>
              <a:rPr lang="ru-RU" b="0" dirty="0" smtClean="0">
                <a:solidFill>
                  <a:schemeClr val="tx1"/>
                </a:solidFill>
              </a:rPr>
              <a:t> Бог </a:t>
            </a:r>
            <a:br>
              <a:rPr lang="ru-RU" b="0" dirty="0" smtClean="0">
                <a:solidFill>
                  <a:schemeClr val="tx1"/>
                </a:solidFill>
              </a:rPr>
            </a:br>
            <a:r>
              <a:rPr lang="ru-RU" b="0" dirty="0" smtClean="0">
                <a:solidFill>
                  <a:schemeClr val="tx1"/>
                </a:solidFill>
              </a:rPr>
              <a:t>есть </a:t>
            </a:r>
            <a:r>
              <a:rPr lang="ru-RU" dirty="0" smtClean="0">
                <a:solidFill>
                  <a:srgbClr val="C00000"/>
                </a:solidFill>
              </a:rPr>
              <a:t>истина</a:t>
            </a:r>
            <a:r>
              <a:rPr lang="ru-RU" b="0" dirty="0" smtClean="0">
                <a:solidFill>
                  <a:schemeClr val="tx1"/>
                </a:solidFill>
              </a:rPr>
              <a:t>» </a:t>
            </a:r>
            <a:br>
              <a:rPr lang="ru-RU" b="0" dirty="0" smtClean="0">
                <a:solidFill>
                  <a:schemeClr val="tx1"/>
                </a:solidFill>
              </a:rPr>
            </a:br>
            <a:r>
              <a:rPr lang="ru-RU" sz="1800" b="0" dirty="0" smtClean="0">
                <a:solidFill>
                  <a:schemeClr val="tx1"/>
                </a:solidFill>
              </a:rPr>
              <a:t>(Иер. 10:10)</a:t>
            </a:r>
            <a:endParaRPr lang="pl-PL" sz="1800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2420888"/>
            <a:ext cx="4320480" cy="405423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  "Я </a:t>
            </a:r>
            <a:r>
              <a:rPr lang="ru-RU" b="1" dirty="0" smtClean="0"/>
              <a:t>Господь</a:t>
            </a:r>
            <a:r>
              <a:rPr lang="ru-RU" dirty="0" smtClean="0"/>
              <a:t>, изрекающий правду и открывающий </a:t>
            </a:r>
            <a:r>
              <a:rPr lang="ru-RU" b="1" dirty="0" smtClean="0">
                <a:solidFill>
                  <a:srgbClr val="C00000"/>
                </a:solidFill>
              </a:rPr>
              <a:t>истину</a:t>
            </a:r>
            <a:r>
              <a:rPr lang="ru-RU" dirty="0" smtClean="0"/>
              <a:t>" </a:t>
            </a:r>
            <a:r>
              <a:rPr lang="ru-RU" sz="1900" dirty="0" smtClean="0"/>
              <a:t>(Ис.45:19)</a:t>
            </a:r>
          </a:p>
          <a:p>
            <a:r>
              <a:rPr lang="ru-RU" dirty="0" smtClean="0"/>
              <a:t>"Откровения </a:t>
            </a:r>
            <a:r>
              <a:rPr lang="ru-RU" b="1" dirty="0" smtClean="0"/>
              <a:t>Твои</a:t>
            </a:r>
            <a:r>
              <a:rPr lang="ru-RU" dirty="0" smtClean="0"/>
              <a:t> ... </a:t>
            </a:r>
            <a:r>
              <a:rPr lang="en-US" dirty="0" smtClean="0"/>
              <a:t>    </a:t>
            </a:r>
            <a:r>
              <a:rPr lang="ru-RU" b="1" dirty="0" smtClean="0"/>
              <a:t>правда</a:t>
            </a:r>
            <a:r>
              <a:rPr lang="ru-RU" dirty="0" smtClean="0"/>
              <a:t> и совершенная </a:t>
            </a:r>
            <a:r>
              <a:rPr lang="ru-RU" b="1" dirty="0" smtClean="0">
                <a:solidFill>
                  <a:srgbClr val="C00000"/>
                </a:solidFill>
              </a:rPr>
              <a:t>истина</a:t>
            </a:r>
            <a:r>
              <a:rPr lang="ru-RU" dirty="0" smtClean="0"/>
              <a:t>" </a:t>
            </a:r>
            <a:r>
              <a:rPr lang="ru-RU" sz="1900" dirty="0" smtClean="0"/>
              <a:t>(Пс.118:138)</a:t>
            </a:r>
          </a:p>
          <a:p>
            <a:r>
              <a:rPr lang="ru-RU" dirty="0" smtClean="0"/>
              <a:t>«</a:t>
            </a:r>
            <a:r>
              <a:rPr lang="ru-RU" b="1" dirty="0" smtClean="0"/>
              <a:t>слово Твое</a:t>
            </a:r>
            <a:r>
              <a:rPr lang="ru-RU" dirty="0" smtClean="0"/>
              <a:t> есть </a:t>
            </a:r>
            <a:r>
              <a:rPr lang="ru-RU" b="1" dirty="0" smtClean="0">
                <a:solidFill>
                  <a:srgbClr val="C00000"/>
                </a:solidFill>
              </a:rPr>
              <a:t>истина</a:t>
            </a:r>
            <a:r>
              <a:rPr lang="ru-RU" dirty="0" smtClean="0"/>
              <a:t>»        </a:t>
            </a:r>
            <a:r>
              <a:rPr lang="ru-RU" sz="1800" dirty="0" smtClean="0"/>
              <a:t>(Ин. 17:17)</a:t>
            </a:r>
            <a:endParaRPr lang="pl-PL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chemeClr val="tx1"/>
                </a:solidFill>
              </a:rPr>
              <a:t>"</a:t>
            </a:r>
            <a:r>
              <a:rPr lang="ru-RU" dirty="0" smtClean="0">
                <a:solidFill>
                  <a:schemeClr val="tx1"/>
                </a:solidFill>
              </a:rPr>
              <a:t>Я есмь </a:t>
            </a:r>
            <a:r>
              <a:rPr lang="ru-RU" dirty="0" smtClean="0">
                <a:solidFill>
                  <a:srgbClr val="0070C0"/>
                </a:solidFill>
              </a:rPr>
              <a:t>путь</a:t>
            </a:r>
            <a:r>
              <a:rPr lang="ru-RU" b="0" dirty="0" smtClean="0">
                <a:solidFill>
                  <a:srgbClr val="0070C0"/>
                </a:solidFill>
              </a:rPr>
              <a:t> и </a:t>
            </a:r>
            <a:r>
              <a:rPr lang="ru-RU" dirty="0" smtClean="0">
                <a:solidFill>
                  <a:srgbClr val="0070C0"/>
                </a:solidFill>
              </a:rPr>
              <a:t>истина </a:t>
            </a:r>
            <a:r>
              <a:rPr lang="ru-RU" dirty="0" smtClean="0">
                <a:solidFill>
                  <a:schemeClr val="tx1"/>
                </a:solidFill>
              </a:rPr>
              <a:t>и </a:t>
            </a:r>
            <a:r>
              <a:rPr lang="ru-RU" u="sng" dirty="0" smtClean="0">
                <a:solidFill>
                  <a:srgbClr val="00B050"/>
                </a:solidFill>
              </a:rPr>
              <a:t>жизнь</a:t>
            </a:r>
            <a:r>
              <a:rPr lang="ru-RU" b="0" dirty="0" smtClean="0">
                <a:solidFill>
                  <a:schemeClr val="tx1"/>
                </a:solidFill>
              </a:rPr>
              <a:t>"(Ин.14:6)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8434" name="Picture 2" descr="http://cs14114.vk.me/c540105/v540105637/17b7c/Pch2zclTC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7927741" cy="4462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www.needgod.ru/assets/components/phpthumbof/cache/GodSpeaks.d7269340a23fc47c57a57a30d9fe94351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908720"/>
            <a:ext cx="3227498" cy="3020938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320040"/>
            <a:ext cx="7084640" cy="152478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Бог говорит</a:t>
            </a:r>
            <a:r>
              <a:rPr lang="ru-RU" b="0" dirty="0" smtClean="0">
                <a:solidFill>
                  <a:schemeClr val="tx1"/>
                </a:solidFill>
              </a:rPr>
              <a:t> с </a:t>
            </a:r>
            <a:r>
              <a:rPr lang="ru-RU" dirty="0" smtClean="0">
                <a:solidFill>
                  <a:schemeClr val="tx1"/>
                </a:solidFill>
              </a:rPr>
              <a:t>нами</a:t>
            </a:r>
            <a:r>
              <a:rPr lang="ru-RU" b="0" dirty="0" smtClean="0">
                <a:solidFill>
                  <a:schemeClr val="tx1"/>
                </a:solidFill>
              </a:rPr>
              <a:t> через Свое Слово - Библию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2060848"/>
            <a:ext cx="7272808" cy="439488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Бог сказал Моисею: Я есмь Сущий. И сказал: так скажи сынам Израилевым: Сущий Иегова послал меня к вам. </a:t>
            </a:r>
            <a:r>
              <a:rPr lang="ru-RU" dirty="0" smtClean="0"/>
              <a:t>(Исход 3:14)</a:t>
            </a:r>
          </a:p>
          <a:p>
            <a:r>
              <a:rPr lang="ru-RU" b="1" dirty="0" smtClean="0"/>
              <a:t> </a:t>
            </a:r>
            <a:r>
              <a:rPr lang="ru-RU" dirty="0" smtClean="0"/>
              <a:t>По смерти Моисея, раба Господня, </a:t>
            </a:r>
            <a:r>
              <a:rPr lang="ru-RU" b="1" dirty="0" smtClean="0"/>
              <a:t>Господь сказал </a:t>
            </a:r>
            <a:r>
              <a:rPr lang="ru-RU" dirty="0" smtClean="0"/>
              <a:t>Иисусу, сыну Навину, </a:t>
            </a:r>
            <a:r>
              <a:rPr lang="ru-RU" b="1" dirty="0" smtClean="0">
                <a:solidFill>
                  <a:srgbClr val="FF0000"/>
                </a:solidFill>
              </a:rPr>
              <a:t>служителю</a:t>
            </a:r>
            <a:r>
              <a:rPr lang="ru-RU" dirty="0" smtClean="0"/>
              <a:t> Моисееву:</a:t>
            </a:r>
            <a:r>
              <a:rPr lang="ru-RU" b="1" dirty="0" smtClean="0"/>
              <a:t> </a:t>
            </a:r>
            <a:r>
              <a:rPr lang="ru-RU" dirty="0" smtClean="0"/>
              <a:t>(Иисус Навин 1:1)</a:t>
            </a:r>
          </a:p>
          <a:p>
            <a:r>
              <a:rPr lang="ru-RU" dirty="0" smtClean="0"/>
              <a:t>Но Господь сказал мне: не говори: "я молод"; ибо ко всем, к кому пошлю тебя, </a:t>
            </a:r>
            <a:r>
              <a:rPr lang="ru-RU" b="1" dirty="0" smtClean="0">
                <a:solidFill>
                  <a:srgbClr val="FF0000"/>
                </a:solidFill>
              </a:rPr>
              <a:t>пойдешь, и все</a:t>
            </a:r>
            <a:r>
              <a:rPr lang="ru-RU" dirty="0" smtClean="0"/>
              <a:t>, что повелю тебе, </a:t>
            </a:r>
            <a:r>
              <a:rPr lang="ru-RU" b="1" u="sng" dirty="0" smtClean="0">
                <a:solidFill>
                  <a:srgbClr val="FF0000"/>
                </a:solidFill>
              </a:rPr>
              <a:t>скажешь</a:t>
            </a:r>
            <a:r>
              <a:rPr lang="ru-RU" dirty="0" smtClean="0"/>
              <a:t>.</a:t>
            </a:r>
            <a:r>
              <a:rPr lang="ru-RU" b="1" dirty="0" smtClean="0"/>
              <a:t> </a:t>
            </a:r>
            <a:r>
              <a:rPr lang="ru-RU" dirty="0" smtClean="0"/>
              <a:t>(Иеремия 1:7)</a:t>
            </a:r>
          </a:p>
          <a:p>
            <a:r>
              <a:rPr lang="ru-RU" b="1" dirty="0" smtClean="0"/>
              <a:t> </a:t>
            </a:r>
            <a:r>
              <a:rPr lang="ru-RU" dirty="0" smtClean="0"/>
              <a:t>Все Писание богодухновенно и полезно для научения, для обличения, для исправления, для наставления в праведности, </a:t>
            </a:r>
            <a:r>
              <a:rPr lang="ru-RU" b="1" dirty="0" smtClean="0">
                <a:solidFill>
                  <a:srgbClr val="FF0000"/>
                </a:solidFill>
              </a:rPr>
              <a:t>да будет совершен Божий человек, ко всякому </a:t>
            </a:r>
            <a:r>
              <a:rPr lang="ru-RU" b="1" u="sng" dirty="0" smtClean="0">
                <a:solidFill>
                  <a:srgbClr val="FF0000"/>
                </a:solidFill>
              </a:rPr>
              <a:t>доброму делу </a:t>
            </a:r>
            <a:r>
              <a:rPr lang="ru-RU" b="1" dirty="0" smtClean="0">
                <a:solidFill>
                  <a:srgbClr val="FF0000"/>
                </a:solidFill>
              </a:rPr>
              <a:t>приготовлен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r>
              <a:rPr lang="ru-RU" b="1" dirty="0" smtClean="0"/>
              <a:t> </a:t>
            </a:r>
            <a:r>
              <a:rPr lang="ru-RU" dirty="0" smtClean="0"/>
              <a:t>(2 Тимофею 3:16-17)</a:t>
            </a:r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320040"/>
            <a:ext cx="8136904" cy="73269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Говорит ли </a:t>
            </a:r>
            <a:r>
              <a:rPr lang="ru-RU" dirty="0" smtClean="0">
                <a:solidFill>
                  <a:srgbClr val="7030A0"/>
                </a:solidFill>
              </a:rPr>
              <a:t>сегодня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>Бог с нами</a:t>
            </a:r>
            <a:r>
              <a:rPr lang="ru-RU" dirty="0" smtClean="0">
                <a:solidFill>
                  <a:srgbClr val="7030A0"/>
                </a:solidFill>
              </a:rPr>
              <a:t>?</a:t>
            </a:r>
            <a:endParaRPr lang="pl-PL" dirty="0">
              <a:solidFill>
                <a:srgbClr val="7030A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1506" name="Picture 2" descr="http://salsbiz.com/sitebuilder/images/Hands_of_God_and_Adam.2-571x4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66235"/>
            <a:ext cx="7344816" cy="5415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239000" cy="1368152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tx1"/>
                </a:solidFill>
              </a:rPr>
              <a:t>Сегодня </a:t>
            </a:r>
            <a:r>
              <a:rPr lang="ru-RU" sz="2700" u="sng" dirty="0" smtClean="0">
                <a:solidFill>
                  <a:srgbClr val="C00000"/>
                </a:solidFill>
              </a:rPr>
              <a:t>Бог говорит </a:t>
            </a:r>
            <a:r>
              <a:rPr lang="ru-RU" sz="2700" dirty="0" smtClean="0">
                <a:solidFill>
                  <a:schemeClr val="tx1"/>
                </a:solidFill>
              </a:rPr>
              <a:t>с нами через Своего Сына (Евреям 1:2)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482" name="Picture 2" descr="http://1.bp.blogspot.com/-CYxgOmTWk9Y/UBUUSsQpOOI/AAAAAAAABJU/ioXZIQ0Un9s/s1600/cutmypic+(4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94642"/>
            <a:ext cx="7632848" cy="53076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s620921.vk.me/v620921604/8185/Z5e-hylkfD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225332">
            <a:off x="4317914" y="2030377"/>
            <a:ext cx="3405532" cy="2973710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0" dirty="0" smtClean="0">
                <a:solidFill>
                  <a:schemeClr val="tx1"/>
                </a:solidFill>
              </a:rPr>
              <a:t>Не </a:t>
            </a:r>
            <a:r>
              <a:rPr lang="ru-RU" sz="2400" dirty="0" smtClean="0">
                <a:solidFill>
                  <a:schemeClr val="tx1"/>
                </a:solidFill>
              </a:rPr>
              <a:t>вы</a:t>
            </a:r>
            <a:r>
              <a:rPr lang="ru-RU" sz="2400" b="0" dirty="0" smtClean="0">
                <a:solidFill>
                  <a:schemeClr val="tx1"/>
                </a:solidFill>
              </a:rPr>
              <a:t> Меня избрали, а Я вас избрал и поставил вас, </a:t>
            </a:r>
            <a:r>
              <a:rPr lang="ru-RU" sz="2400" dirty="0" smtClean="0">
                <a:solidFill>
                  <a:srgbClr val="C00000"/>
                </a:solidFill>
              </a:rPr>
              <a:t>чтобы вы</a:t>
            </a:r>
            <a:r>
              <a:rPr lang="ru-RU" sz="2400" b="0" dirty="0" smtClean="0">
                <a:solidFill>
                  <a:schemeClr val="tx1"/>
                </a:solidFill>
              </a:rPr>
              <a:t> шли и </a:t>
            </a:r>
            <a:r>
              <a:rPr lang="ru-RU" sz="2400" u="sng" dirty="0" smtClean="0">
                <a:solidFill>
                  <a:srgbClr val="C00000"/>
                </a:solidFill>
              </a:rPr>
              <a:t>приносили плод</a:t>
            </a:r>
            <a:r>
              <a:rPr lang="ru-RU" sz="2400" dirty="0" smtClean="0">
                <a:solidFill>
                  <a:schemeClr val="tx1"/>
                </a:solidFill>
              </a:rPr>
              <a:t> (</a:t>
            </a:r>
            <a:r>
              <a:rPr lang="ru-RU" sz="2400" b="0" dirty="0" smtClean="0">
                <a:solidFill>
                  <a:schemeClr val="tx1"/>
                </a:solidFill>
              </a:rPr>
              <a:t> </a:t>
            </a:r>
            <a:r>
              <a:rPr lang="ru-RU" sz="2400" b="0" dirty="0" smtClean="0">
                <a:solidFill>
                  <a:schemeClr val="tx1"/>
                </a:solidFill>
                <a:hlinkClick r:id="rId3"/>
              </a:rPr>
              <a:t>Ин 15</a:t>
            </a:r>
            <a:r>
              <a:rPr lang="ru-RU" sz="2400" b="0" dirty="0" smtClean="0">
                <a:solidFill>
                  <a:schemeClr val="tx1"/>
                </a:solidFill>
              </a:rPr>
              <a:t>)</a:t>
            </a:r>
            <a:endParaRPr lang="pl-PL" sz="2400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9416"/>
            <a:ext cx="4834880" cy="491592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Итак </a:t>
            </a:r>
            <a:r>
              <a:rPr lang="ru-RU" sz="3500" b="1" u="sng" dirty="0" smtClean="0">
                <a:solidFill>
                  <a:srgbClr val="FF0000"/>
                </a:solidFill>
              </a:rPr>
              <a:t>по плодам </a:t>
            </a:r>
            <a:r>
              <a:rPr lang="ru-RU" sz="3500" b="1" dirty="0" smtClean="0"/>
              <a:t>их узнаете </a:t>
            </a:r>
            <a:r>
              <a:rPr lang="ru-RU" dirty="0" smtClean="0"/>
              <a:t>их. Не всякий, говорящий Мне: «Господи! Господи!», войдет в Царство Небесное, </a:t>
            </a:r>
            <a:r>
              <a:rPr lang="ru-RU" b="1" u="sng" dirty="0" smtClean="0">
                <a:solidFill>
                  <a:srgbClr val="FF0000"/>
                </a:solidFill>
              </a:rPr>
              <a:t>но исполняющий </a:t>
            </a:r>
            <a:r>
              <a:rPr lang="ru-RU" b="1" dirty="0" smtClean="0"/>
              <a:t>волю Отца Моего Небесного</a:t>
            </a:r>
            <a:r>
              <a:rPr lang="ru-RU" dirty="0" smtClean="0"/>
              <a:t>. (Мф 7: 20,21) </a:t>
            </a:r>
          </a:p>
          <a:p>
            <a:r>
              <a:rPr lang="ru-RU" dirty="0" smtClean="0"/>
              <a:t>ибо, кто будет </a:t>
            </a:r>
            <a:r>
              <a:rPr lang="ru-RU" b="1" dirty="0" smtClean="0"/>
              <a:t>исполнять волю Отца Моего Небесного</a:t>
            </a:r>
            <a:r>
              <a:rPr lang="ru-RU" dirty="0" smtClean="0"/>
              <a:t>, тот Мне брат, и сестра, и матерь. (Мф 12:50)</a:t>
            </a:r>
          </a:p>
          <a:p>
            <a:r>
              <a:rPr lang="ru-RU" u="sng" dirty="0" smtClean="0"/>
              <a:t>Вы друзья Мои</a:t>
            </a:r>
            <a:r>
              <a:rPr lang="ru-RU" dirty="0" smtClean="0"/>
              <a:t>, </a:t>
            </a:r>
            <a:r>
              <a:rPr lang="ru-RU" sz="3300" b="1" u="sng" dirty="0" smtClean="0">
                <a:solidFill>
                  <a:srgbClr val="FF0000"/>
                </a:solidFill>
              </a:rPr>
              <a:t>если исполняете </a:t>
            </a:r>
            <a:r>
              <a:rPr lang="ru-RU" sz="3300" b="1" dirty="0" smtClean="0"/>
              <a:t>то, что Я заповедую вам</a:t>
            </a:r>
            <a:r>
              <a:rPr lang="ru-RU" sz="2400" dirty="0" smtClean="0"/>
              <a:t>.(Ин 15:14)</a:t>
            </a:r>
          </a:p>
          <a:p>
            <a:endParaRPr lang="ru-RU" dirty="0" smtClean="0"/>
          </a:p>
          <a:p>
            <a:endParaRPr lang="pl-PL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675</TotalTime>
  <Words>1671</Words>
  <Application>Microsoft Office PowerPoint</Application>
  <PresentationFormat>Slaidrāde ekrānā (4:3)</PresentationFormat>
  <Paragraphs>204</Paragraphs>
  <Slides>37</Slides>
  <Notes>0</Notes>
  <HiddenSlides>0</HiddenSlides>
  <MMClips>0</MMClips>
  <ScaleCrop>false</ScaleCrop>
  <HeadingPairs>
    <vt:vector size="8" baseType="variant">
      <vt:variant>
        <vt:lpstr>Lietotie fonti</vt:lpstr>
      </vt:variant>
      <vt:variant>
        <vt:i4>5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37</vt:i4>
      </vt:variant>
      <vt:variant>
        <vt:lpstr>Pielāgotas slaidrādes</vt:lpstr>
      </vt:variant>
      <vt:variant>
        <vt:i4>1</vt:i4>
      </vt:variant>
    </vt:vector>
  </HeadingPairs>
  <TitlesOfParts>
    <vt:vector size="44" baseType="lpstr">
      <vt:lpstr>Arial</vt:lpstr>
      <vt:lpstr>Arial Black</vt:lpstr>
      <vt:lpstr>Trebuchet MS</vt:lpstr>
      <vt:lpstr>Wingdings</vt:lpstr>
      <vt:lpstr>Wingdings 2</vt:lpstr>
      <vt:lpstr>Bogaty</vt:lpstr>
      <vt:lpstr>    Богу Да ... Церкви нет ?!</vt:lpstr>
      <vt:lpstr> Верю в Бога, но не верю в церковь </vt:lpstr>
      <vt:lpstr>Можно ли судить о книге не прочитав её ? </vt:lpstr>
      <vt:lpstr>«Господь Бог  есть истина»  (Иер. 10:10)</vt:lpstr>
      <vt:lpstr>"Я есмь путь и истина и жизнь"(Ин.14:6)</vt:lpstr>
      <vt:lpstr>Бог говорит с нами через Свое Слово - Библию</vt:lpstr>
      <vt:lpstr>Говорит ли сегодня Бог с нами?</vt:lpstr>
      <vt:lpstr>Сегодня Бог говорит с нами через Своего Сына (Евреям 1:2) </vt:lpstr>
      <vt:lpstr>Не вы Меня избрали, а Я вас избрал и поставил вас, чтобы вы шли и приносили плод ( Ин 15)</vt:lpstr>
      <vt:lpstr>Где я могу сегодня найти БОГА?</vt:lpstr>
      <vt:lpstr> Что общего Богу                          с церковю?</vt:lpstr>
      <vt:lpstr>II. Церковь — Тело Христово </vt:lpstr>
      <vt:lpstr>«Тела этого Глава - Христос» </vt:lpstr>
      <vt:lpstr>Церковь — Невеста Христа </vt:lpstr>
      <vt:lpstr>III. Церковь — храм Духа Святого </vt:lpstr>
      <vt:lpstr>не Моя воля, но Твоя да будет (Лк. 22:42) </vt:lpstr>
      <vt:lpstr>А вы кем считаете Меня?</vt:lpstr>
      <vt:lpstr>Я говорю тебе: ты — Петр, и на сем камне        Я создам Церковь Мою, и врата ада не одолеют ее ( Мф. 16:18 )</vt:lpstr>
      <vt:lpstr>Зачем нужно служение Церкви </vt:lpstr>
      <vt:lpstr>Апостольская  Миссия церкви</vt:lpstr>
      <vt:lpstr>                                                         ЗАПОВЕДИ СВЯТОЙ МАТЕРИ ЦЕРКВИ  </vt:lpstr>
      <vt:lpstr>«Нет спасения вне Церкви» </vt:lpstr>
      <vt:lpstr>«Учитель, что сделать мне?..»</vt:lpstr>
      <vt:lpstr>   1.Участвуй в мессе и будь свободен от работы в воскресные дни и другие праздники </vt:lpstr>
      <vt:lpstr>четвёртая Заповедь </vt:lpstr>
      <vt:lpstr>   Воскресная Евхаристия </vt:lpstr>
      <vt:lpstr>Обязанность почитания воскресенья </vt:lpstr>
      <vt:lpstr>2.Исповедоваться в грехах своих по меньшей мере раз в год</vt:lpstr>
      <vt:lpstr>3.Принимай таинство евхаристии по меньшей мере раз в год, в пасхальное время</vt:lpstr>
      <vt:lpstr>-Воспоминание Страстей и Воскресения Христа. </vt:lpstr>
      <vt:lpstr>II. Как называется это таинство? </vt:lpstr>
      <vt:lpstr>4.Соблюдай предписанные церковью периоды воздержания от мясной пищи и посты.</vt:lpstr>
      <vt:lpstr>5.Поддерживай церковь в её нуждах. </vt:lpstr>
      <vt:lpstr>PowerPoint prezentācija</vt:lpstr>
      <vt:lpstr>Потому что Сын человеческий придет в сиянии славы Отца Своего с Его ангелами и воздаст каждому по делам его. (от Матфея 16:27)</vt:lpstr>
      <vt:lpstr>Я уверен, что нынешние наши страдания — ничто в сравнении с той славой, которая нас ждет (Рим. 8:18)   </vt:lpstr>
      <vt:lpstr>PowerPoint prezentācija</vt:lpstr>
      <vt:lpstr>Произвольный показ 1</vt:lpstr>
    </vt:vector>
  </TitlesOfParts>
  <Company>Acer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Zintars</dc:creator>
  <cp:lastModifiedBy>Public</cp:lastModifiedBy>
  <cp:revision>77</cp:revision>
  <dcterms:created xsi:type="dcterms:W3CDTF">2014-10-22T10:39:58Z</dcterms:created>
  <dcterms:modified xsi:type="dcterms:W3CDTF">2015-08-24T18:45:30Z</dcterms:modified>
</cp:coreProperties>
</file>